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4"/>
  </p:notesMasterIdLst>
  <p:handoutMasterIdLst>
    <p:handoutMasterId r:id="rId25"/>
  </p:handoutMasterIdLst>
  <p:sldIdLst>
    <p:sldId id="256" r:id="rId6"/>
    <p:sldId id="638" r:id="rId7"/>
    <p:sldId id="527" r:id="rId8"/>
    <p:sldId id="528" r:id="rId9"/>
    <p:sldId id="506" r:id="rId10"/>
    <p:sldId id="530" r:id="rId11"/>
    <p:sldId id="532" r:id="rId12"/>
    <p:sldId id="537" r:id="rId13"/>
    <p:sldId id="543" r:id="rId14"/>
    <p:sldId id="549" r:id="rId15"/>
    <p:sldId id="533" r:id="rId16"/>
    <p:sldId id="538" r:id="rId17"/>
    <p:sldId id="640" r:id="rId18"/>
    <p:sldId id="651" r:id="rId19"/>
    <p:sldId id="652" r:id="rId20"/>
    <p:sldId id="653" r:id="rId21"/>
    <p:sldId id="654" r:id="rId22"/>
    <p:sldId id="670" r:id="rId23"/>
  </p:sldIdLst>
  <p:sldSz cx="12192000" cy="6858000"/>
  <p:notesSz cx="6884988" cy="100187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2B"/>
    <a:srgbClr val="F2F3F6"/>
    <a:srgbClr val="141E28"/>
    <a:srgbClr val="E1E2E8"/>
    <a:srgbClr val="011689"/>
    <a:srgbClr val="04A652"/>
    <a:srgbClr val="00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/>
    <p:restoredTop sz="64499" autoAdjust="0"/>
  </p:normalViewPr>
  <p:slideViewPr>
    <p:cSldViewPr snapToGrid="0" snapToObjects="1">
      <p:cViewPr varScale="1">
        <p:scale>
          <a:sx n="43" d="100"/>
          <a:sy n="43" d="100"/>
        </p:scale>
        <p:origin x="89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245" cy="501498"/>
          </a:xfrm>
          <a:prstGeom prst="rect">
            <a:avLst/>
          </a:prstGeom>
        </p:spPr>
        <p:txBody>
          <a:bodyPr vert="horz" lIns="92678" tIns="46340" rIns="92678" bIns="4634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99140" y="2"/>
            <a:ext cx="2984245" cy="501498"/>
          </a:xfrm>
          <a:prstGeom prst="rect">
            <a:avLst/>
          </a:prstGeom>
        </p:spPr>
        <p:txBody>
          <a:bodyPr vert="horz" lIns="92678" tIns="46340" rIns="92678" bIns="46340" rtlCol="0"/>
          <a:lstStyle>
            <a:lvl1pPr algn="r">
              <a:defRPr sz="1200"/>
            </a:lvl1pPr>
          </a:lstStyle>
          <a:p>
            <a:fld id="{5BFC36B6-0A36-45FE-BBB4-1B2244C58A55}" type="datetimeFigureOut">
              <a:rPr lang="nb-NO" smtClean="0"/>
              <a:t>04.12.2020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517219"/>
            <a:ext cx="2984245" cy="501498"/>
          </a:xfrm>
          <a:prstGeom prst="rect">
            <a:avLst/>
          </a:prstGeom>
        </p:spPr>
        <p:txBody>
          <a:bodyPr vert="horz" lIns="92678" tIns="46340" rIns="92678" bIns="4634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99140" y="9517219"/>
            <a:ext cx="2984245" cy="501498"/>
          </a:xfrm>
          <a:prstGeom prst="rect">
            <a:avLst/>
          </a:prstGeom>
        </p:spPr>
        <p:txBody>
          <a:bodyPr vert="horz" lIns="92678" tIns="46340" rIns="92678" bIns="46340" rtlCol="0" anchor="b"/>
          <a:lstStyle>
            <a:lvl1pPr algn="r">
              <a:defRPr sz="1200"/>
            </a:lvl1pPr>
          </a:lstStyle>
          <a:p>
            <a:fld id="{1D076FA5-F4A4-4A1A-BDBD-6F55098CD4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434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83495" cy="502677"/>
          </a:xfrm>
          <a:prstGeom prst="rect">
            <a:avLst/>
          </a:prstGeom>
        </p:spPr>
        <p:txBody>
          <a:bodyPr vert="horz" lIns="92678" tIns="46340" rIns="92678" bIns="4634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99904" y="3"/>
            <a:ext cx="2983495" cy="502677"/>
          </a:xfrm>
          <a:prstGeom prst="rect">
            <a:avLst/>
          </a:prstGeom>
        </p:spPr>
        <p:txBody>
          <a:bodyPr vert="horz" lIns="92678" tIns="46340" rIns="92678" bIns="46340" rtlCol="0"/>
          <a:lstStyle>
            <a:lvl1pPr algn="r">
              <a:defRPr sz="1200"/>
            </a:lvl1pPr>
          </a:lstStyle>
          <a:p>
            <a:fld id="{6B3FED17-5FBD-1E4B-BF0D-610BD3BE4D53}" type="datetimeFigureOut">
              <a:rPr lang="nb-NO" smtClean="0"/>
              <a:t>04.12.2020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4125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8" tIns="46340" rIns="92678" bIns="4634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500" y="4821508"/>
            <a:ext cx="5507990" cy="3944869"/>
          </a:xfrm>
          <a:prstGeom prst="rect">
            <a:avLst/>
          </a:prstGeom>
        </p:spPr>
        <p:txBody>
          <a:bodyPr vert="horz" lIns="92678" tIns="46340" rIns="92678" bIns="4634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5" y="9516042"/>
            <a:ext cx="2983495" cy="502676"/>
          </a:xfrm>
          <a:prstGeom prst="rect">
            <a:avLst/>
          </a:prstGeom>
        </p:spPr>
        <p:txBody>
          <a:bodyPr vert="horz" lIns="92678" tIns="46340" rIns="92678" bIns="4634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99904" y="9516042"/>
            <a:ext cx="2983495" cy="502676"/>
          </a:xfrm>
          <a:prstGeom prst="rect">
            <a:avLst/>
          </a:prstGeom>
        </p:spPr>
        <p:txBody>
          <a:bodyPr vert="horz" lIns="92678" tIns="46340" rIns="92678" bIns="46340" rtlCol="0" anchor="b"/>
          <a:lstStyle>
            <a:lvl1pPr algn="r">
              <a:defRPr sz="1200"/>
            </a:lvl1pPr>
          </a:lstStyle>
          <a:p>
            <a:fld id="{1EBEB604-C9F2-B44F-BBD0-B423C6B3A9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2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50449" y="9428583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74" rIns="91398" bIns="45674" anchor="b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fld id="{00000000-1234-1234-1234-123412341234}" type="slidenum">
              <a:rPr lang="no-NO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>
                <a:buClr>
                  <a:schemeClr val="dk1"/>
                </a:buClr>
                <a:buSzPts val="1200"/>
              </a:pPr>
              <a:t>1</a:t>
            </a:fld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9770" y="4715157"/>
            <a:ext cx="5438139" cy="44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74" rIns="91398" bIns="45674" anchor="t" anchorCtr="0">
            <a:noAutofit/>
          </a:bodyPr>
          <a:lstStyle/>
          <a:p>
            <a:pPr>
              <a:spcBef>
                <a:spcPts val="357"/>
              </a:spcBef>
              <a:buClr>
                <a:schemeClr val="dk1"/>
              </a:buClr>
              <a:buSzPts val="1200"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02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57238"/>
            <a:ext cx="6723062" cy="3783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95416" y="4793138"/>
            <a:ext cx="5563301" cy="454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38" tIns="46693" rIns="93438" bIns="46693" anchor="t" anchorCtr="0">
            <a:noAutofit/>
          </a:bodyPr>
          <a:lstStyle/>
          <a:p>
            <a:pPr marL="349246" lvl="1" indent="-349246"/>
            <a:endParaRPr dirty="0"/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939068" y="9584522"/>
            <a:ext cx="3013455" cy="50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38" tIns="46693" rIns="93438" bIns="46693" anchor="b" anchorCtr="0">
            <a:noAutofit/>
          </a:bodyPr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no-NO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chemeClr val="dk1"/>
                </a:buClr>
              </a:pPr>
              <a:t>11</a:t>
            </a:fld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2299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944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20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296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3075" indent="-462049"/>
            <a:endParaRPr lang="nb-NO" b="1" dirty="0">
              <a:latin typeface="Helvetica"/>
              <a:cs typeface="Helvetic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16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876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099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315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20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99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57238"/>
            <a:ext cx="6723062" cy="3783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95416" y="4793138"/>
            <a:ext cx="5563301" cy="454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38" tIns="46693" rIns="93438" bIns="46693" anchor="t" anchorCtr="0">
            <a:noAutofit/>
          </a:bodyPr>
          <a:lstStyle/>
          <a:p>
            <a:pPr marL="349246" lvl="1" indent="-349246" defTabSz="934787">
              <a:buFont typeface="Verdana"/>
              <a:buAutoNum type="arabicPeriod"/>
            </a:pPr>
            <a:endParaRPr lang="nb-NO" dirty="0"/>
          </a:p>
          <a:p>
            <a:pPr marL="349246" lvl="1" indent="-349246"/>
            <a:endParaRPr dirty="0"/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939068" y="9584522"/>
            <a:ext cx="3013455" cy="50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38" tIns="46693" rIns="93438" bIns="46693" anchor="b" anchorCtr="0">
            <a:noAutofit/>
          </a:bodyPr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no-NO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chemeClr val="dk1"/>
                </a:buClr>
              </a:pPr>
              <a:t>3</a:t>
            </a:fld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102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110"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420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627B-83E2-4141-8525-1BC3649B7430}" type="slidenum">
              <a:rPr lang="nb-NO"/>
              <a:pPr/>
              <a:t>5</a:t>
            </a:fld>
            <a:endParaRPr lang="nb-NO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3269" indent="-173269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523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57238"/>
            <a:ext cx="6723062" cy="3783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95416" y="4793138"/>
            <a:ext cx="5563301" cy="454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38" tIns="46693" rIns="93438" bIns="46693" anchor="t" anchorCtr="0">
            <a:noAutofit/>
          </a:bodyPr>
          <a:lstStyle/>
          <a:p>
            <a:pPr marL="349246" lvl="1" indent="-349246"/>
            <a:endParaRPr dirty="0"/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939068" y="9584522"/>
            <a:ext cx="3013455" cy="50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38" tIns="46693" rIns="93438" bIns="46693" anchor="b" anchorCtr="0">
            <a:noAutofit/>
          </a:bodyPr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no-NO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chemeClr val="dk1"/>
                </a:buClr>
              </a:pPr>
              <a:t>6</a:t>
            </a:fld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102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76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57238"/>
            <a:ext cx="6723062" cy="37830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95416" y="4793138"/>
            <a:ext cx="5563301" cy="454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38" tIns="46693" rIns="93438" bIns="46693" anchor="t" anchorCtr="0">
            <a:noAutofit/>
          </a:bodyPr>
          <a:lstStyle/>
          <a:p>
            <a:pPr marL="0" lvl="1" defTabSz="934787"/>
            <a:endParaRPr dirty="0"/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939068" y="9584522"/>
            <a:ext cx="3013455" cy="50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38" tIns="46693" rIns="93438" bIns="46693" anchor="b" anchorCtr="0">
            <a:noAutofit/>
          </a:bodyPr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no-NO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chemeClr val="dk1"/>
                </a:buClr>
              </a:pPr>
              <a:t>8</a:t>
            </a:fld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42401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notater 1">
            <a:extLst>
              <a:ext uri="{FF2B5EF4-FFF2-40B4-BE49-F238E27FC236}">
                <a16:creationId xmlns:a16="http://schemas.microsoft.com/office/drawing/2014/main" id="{018B22D9-BE7A-428C-97DA-64237AB5B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objekt&#10;&#10;&#10;&#10;Automatisk generert beskrivelse">
            <a:extLst>
              <a:ext uri="{FF2B5EF4-FFF2-40B4-BE49-F238E27FC236}">
                <a16:creationId xmlns:a16="http://schemas.microsoft.com/office/drawing/2014/main" id="{F28135A9-7864-EA42-BC35-11CA46B6C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0" y="2901950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2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A2F30-5B48-0D4B-A64D-C11205F3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365125"/>
            <a:ext cx="10267122" cy="1325563"/>
          </a:xfrm>
        </p:spPr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FB60E4-9D32-0846-B8BB-D8ACEE6ED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6678" y="1825625"/>
            <a:ext cx="4933122" cy="4351338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7ACAD7-72B5-0D48-840B-452B3A1E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676" y="1825625"/>
            <a:ext cx="4933123" cy="4351338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197341D-3588-5C46-8574-6F5019C0F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9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650CA9E-144D-2B4B-8399-F29546F1AF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>
                    <a:alpha val="74000"/>
                  </a:schemeClr>
                </a:solidFill>
              </a:defRPr>
            </a:lvl1pPr>
          </a:lstStyle>
          <a:p>
            <a:r>
              <a:rPr lang="nb-NO" dirty="0"/>
              <a:t>Slipp et bilde her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55B4C0-4369-4842-A92C-0BEF7F14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DD14DF-A6E8-464B-9DFA-D66A7CDBF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3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1"/>
            <a:ext cx="12192000" cy="2805695"/>
          </a:xfrm>
          <a:prstGeom prst="rect">
            <a:avLst/>
          </a:prstGeom>
          <a:solidFill>
            <a:srgbClr val="F2F3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7" y="1000124"/>
            <a:ext cx="2440153" cy="3050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2124" y="1499784"/>
            <a:ext cx="7983499" cy="114300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b="1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Navn navn</a:t>
            </a:r>
            <a:endParaRPr lang="en-US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71562" y="1000125"/>
            <a:ext cx="7975879" cy="469055"/>
          </a:xfrm>
        </p:spPr>
        <p:txBody>
          <a:bodyPr>
            <a:noAutofit/>
          </a:bodyPr>
          <a:lstStyle>
            <a:lvl1pPr marL="0" indent="0" algn="l">
              <a:buNone/>
              <a:defRPr sz="2667" b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Fakultet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099928" y="1000125"/>
            <a:ext cx="2442461" cy="30501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Dra inn bilde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3975651" y="3552172"/>
            <a:ext cx="7975879" cy="257821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141E28"/>
                </a:solidFill>
              </a:defRPr>
            </a:lvl1pPr>
          </a:lstStyle>
          <a:p>
            <a:pPr lvl="0"/>
            <a:r>
              <a:rPr lang="nb-NO" dirty="0"/>
              <a:t>Beskrivelse</a:t>
            </a:r>
          </a:p>
        </p:txBody>
      </p:sp>
      <p:sp>
        <p:nvSpPr>
          <p:cNvPr id="20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561" y="2994120"/>
            <a:ext cx="7975880" cy="4189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rgbClr val="141E28"/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02F63FA-675E-D540-9D05-CFDFF921A5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1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EC76104-09FF-124D-96F5-7E24E2687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1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å mørk bakgrunn"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C717CD-C564-444B-9B54-49514DB5E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0" y="2901950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4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dark background"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5B0986-EDA4-E645-A2CC-7235DFEBF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0B2ABB-797D-6D4E-8B9C-7322AB6B5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16EDBB-B8D9-674E-B664-6D4E9C1BB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2002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40AC5F36-DAB0-5C45-90DF-CC55D8411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2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292" y="1825625"/>
            <a:ext cx="10392507" cy="393208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  <a:latin typeface="Helvetica" pitchFamily="2" charset="0"/>
              </a:defRPr>
            </a:lvl2pPr>
          </a:lstStyle>
          <a:p>
            <a:r>
              <a:rPr lang="nb-NO" dirty="0"/>
              <a:t>Rediger tekststiler i malen
Andre nivå
Tredje nivå
Fjerde nivå
Femte nivå</a:t>
            </a:r>
          </a:p>
          <a:p>
            <a:pPr lvl="1"/>
            <a:r>
              <a:rPr lang="nb-NO" dirty="0"/>
              <a:t>Punkt under punktet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892642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2F3F6"/>
                </a:solidFill>
              </a:defRPr>
            </a:lvl1pPr>
          </a:lstStyle>
          <a:p>
            <a:r>
              <a:rPr lang="nb-NO" dirty="0"/>
              <a:t>Kildehenvisning</a:t>
            </a:r>
          </a:p>
        </p:txBody>
      </p:sp>
      <p:pic>
        <p:nvPicPr>
          <p:cNvPr id="8" name="Bilde 7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995F348C-0220-AA4D-B66A-C9C1EFC2B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90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292" y="1825625"/>
            <a:ext cx="10392507" cy="3932080"/>
          </a:xfrm>
        </p:spPr>
        <p:txBody>
          <a:bodyPr>
            <a:normAutofit/>
          </a:bodyPr>
          <a:lstStyle>
            <a:lvl1pPr>
              <a:defRPr sz="20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  <a:latin typeface="Helvetica" pitchFamily="2" charset="0"/>
              </a:defRPr>
            </a:lvl2pPr>
          </a:lstStyle>
          <a:p>
            <a:r>
              <a:rPr lang="nb-NO" dirty="0"/>
              <a:t>Rediger tekststiler i malen
Andre nivå
Tredje nivå
Fjerde nivå
Femte nivå</a:t>
            </a:r>
          </a:p>
          <a:p>
            <a:pPr lvl="1"/>
            <a:r>
              <a:rPr lang="nb-NO" dirty="0"/>
              <a:t>Punkt under punktet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892642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2F3F6"/>
                </a:solidFill>
              </a:defRPr>
            </a:lvl1pPr>
          </a:lstStyle>
          <a:p>
            <a:r>
              <a:rPr lang="nb-NO" dirty="0"/>
              <a:t>Kildehenvisning</a:t>
            </a:r>
          </a:p>
        </p:txBody>
      </p:sp>
      <p:pic>
        <p:nvPicPr>
          <p:cNvPr id="8" name="Bilde 7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F6E08E09-E264-9443-98AB-C8A6486B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949569"/>
            <a:ext cx="10392507" cy="46551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2F3F6"/>
                </a:solidFill>
              </a:defRPr>
            </a:lvl1pPr>
          </a:lstStyle>
          <a:p>
            <a:r>
              <a:rPr lang="nb-NO" dirty="0"/>
              <a:t>Kildehenvisning</a:t>
            </a:r>
          </a:p>
        </p:txBody>
      </p:sp>
      <p:pic>
        <p:nvPicPr>
          <p:cNvPr id="7" name="Bilde 6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6F05C61F-03A8-3342-A838-91F73842B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å rød bakgrunn">
    <p:bg>
      <p:bgPr>
        <a:solidFill>
          <a:srgbClr val="D2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C717CD-C564-444B-9B54-49514DB5E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0" y="2901950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9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3" y="1825625"/>
            <a:ext cx="4994030" cy="389523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14414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Kildehenvisning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EFC5E8F-8FFF-D146-B8A0-A4B8D30BEC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825625"/>
            <a:ext cx="5257800" cy="3895237"/>
          </a:xfrm>
        </p:spPr>
        <p:txBody>
          <a:bodyPr/>
          <a:lstStyle/>
          <a:p>
            <a:endParaRPr lang="nb-NO"/>
          </a:p>
        </p:txBody>
      </p:sp>
      <p:pic>
        <p:nvPicPr>
          <p:cNvPr id="9" name="Bilde 8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39096D7A-923D-4341-8EFF-A714749BE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13A3025-CD08-FD43-8BF8-D83B80F2D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1312" y="1917700"/>
            <a:ext cx="6486258" cy="20701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Sitat fra kjent person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D0A5E21-6A22-7D43-B2F4-6F47285A4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2" y="4203700"/>
            <a:ext cx="6486258" cy="482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Navn på person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C06D30DD-C9AA-A74E-8236-A55A61266F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312" y="4686300"/>
            <a:ext cx="6486258" cy="48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på person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642F17B-7F49-F045-B8A0-848CC25C0D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9791" y="1404938"/>
            <a:ext cx="3810000" cy="4302125"/>
          </a:xfrm>
        </p:spPr>
        <p:txBody>
          <a:bodyPr/>
          <a:lstStyle/>
          <a:p>
            <a:r>
              <a:rPr lang="nb-NO" dirty="0"/>
              <a:t>Bilde av person</a:t>
            </a:r>
          </a:p>
        </p:txBody>
      </p:sp>
      <p:pic>
        <p:nvPicPr>
          <p:cNvPr id="9" name="Bilde 8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63870086-9647-2149-9887-60DB2D78A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46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unktliste i to 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A2F30-5B48-0D4B-A64D-C11205F3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365125"/>
            <a:ext cx="10267122" cy="1325563"/>
          </a:xfrm>
        </p:spPr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FB60E4-9D32-0846-B8BB-D8ACEE6ED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6678" y="1825625"/>
            <a:ext cx="4933122" cy="4351338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7ACAD7-72B5-0D48-840B-452B3A1E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676" y="1825625"/>
            <a:ext cx="4933123" cy="4351338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pic>
        <p:nvPicPr>
          <p:cNvPr id="8" name="Bilde 7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0A6FD52D-BF42-7B4D-842D-BD6F562A4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8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650CA9E-144D-2B4B-8399-F29546F1AF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F2F3F6">
                    <a:alpha val="74000"/>
                  </a:srgbClr>
                </a:solidFill>
              </a:defRPr>
            </a:lvl1pPr>
          </a:lstStyle>
          <a:p>
            <a:r>
              <a:rPr lang="nb-NO" dirty="0"/>
              <a:t>Slipp et bilde her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55B4C0-4369-4842-A92C-0BEF7F14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8817D405-DD02-1A4E-A048-5ADA2D195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2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7" y="607410"/>
            <a:ext cx="2440153" cy="3050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2124" y="1499784"/>
            <a:ext cx="7983499" cy="114300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Navn navn</a:t>
            </a:r>
            <a:endParaRPr lang="en-US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71562" y="1000125"/>
            <a:ext cx="7975879" cy="469055"/>
          </a:xfrm>
        </p:spPr>
        <p:txBody>
          <a:bodyPr>
            <a:noAutofit/>
          </a:bodyPr>
          <a:lstStyle>
            <a:lvl1pPr marL="0" indent="0" algn="l">
              <a:buNone/>
              <a:defRPr sz="26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Fakultet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099928" y="1000125"/>
            <a:ext cx="2442461" cy="30501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Dra inn bilde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3975651" y="3552172"/>
            <a:ext cx="7975879" cy="257821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Beskrivelse</a:t>
            </a:r>
          </a:p>
        </p:txBody>
      </p:sp>
      <p:sp>
        <p:nvSpPr>
          <p:cNvPr id="20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561" y="2994120"/>
            <a:ext cx="7975880" cy="4189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9" name="Bilde 8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98E18A76-A0BB-614A-9106-5C1E47C0C8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658" y="595121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5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61FD7C88-6343-784C-AA84-28EE43BEC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D1DC64-24A8-7C45-B7B6-71B1E0678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ed background">
    <p:bg>
      <p:bgPr>
        <a:solidFill>
          <a:srgbClr val="D2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5B0986-EDA4-E645-A2CC-7235DFEBF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5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0B2ABB-797D-6D4E-8B9C-7322AB6B5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16EDBB-B8D9-674E-B664-6D4E9C1BB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1BBE4A-C00E-5649-91D8-9C0E408B4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Kildehenvisning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D576525-A9DD-134A-B8A4-C33D341D6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rt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Kildehenvisning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8F34021-95FB-D242-9C05-021599F2B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C1C1C1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949569"/>
            <a:ext cx="10392507" cy="46551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Kildehenvisning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E32101C-9D0A-874D-B2A1-659D90789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13A3025-CD08-FD43-8BF8-D83B80F2D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405" y="1917700"/>
            <a:ext cx="6486258" cy="20701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Sitat fra kjent person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D0A5E21-6A22-7D43-B2F4-6F47285A4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405" y="4203700"/>
            <a:ext cx="6486258" cy="482600"/>
          </a:xfrm>
        </p:spPr>
        <p:txBody>
          <a:bodyPr/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r>
              <a:rPr lang="nb-NO" dirty="0"/>
              <a:t>Navn på person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C06D30DD-C9AA-A74E-8236-A55A61266F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8405" y="4686300"/>
            <a:ext cx="6486258" cy="48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Tittel på person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642F17B-7F49-F045-B8A0-848CC25C0D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72699" y="1404938"/>
            <a:ext cx="3810000" cy="4302125"/>
          </a:xfrm>
        </p:spPr>
        <p:txBody>
          <a:bodyPr/>
          <a:lstStyle/>
          <a:p>
            <a:r>
              <a:rPr lang="nb-NO" dirty="0"/>
              <a:t>Bilde av person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19A7B9F-5930-C948-A4DE-88F9CF947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1BAEA73-34F4-FC4E-A04E-D8CD13CC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B6CA0A-85B8-2046-B593-F7CCB636A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  <a:p>
            <a:pPr lvl="1"/>
            <a:r>
              <a:rPr lang="nb-NO" dirty="0"/>
              <a:t>Punkt under punktet	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F616952-0E30-D94F-8510-46719335E800}"/>
              </a:ext>
            </a:extLst>
          </p:cNvPr>
          <p:cNvSpPr txBox="1"/>
          <p:nvPr userDrawn="1"/>
        </p:nvSpPr>
        <p:spPr>
          <a:xfrm>
            <a:off x="100076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594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57" r:id="rId3"/>
    <p:sldLayoutId id="2147483661" r:id="rId4"/>
    <p:sldLayoutId id="2147483649" r:id="rId5"/>
    <p:sldLayoutId id="2147483650" r:id="rId6"/>
    <p:sldLayoutId id="2147483681" r:id="rId7"/>
    <p:sldLayoutId id="2147483659" r:id="rId8"/>
    <p:sldLayoutId id="2147483651" r:id="rId9"/>
    <p:sldLayoutId id="2147483652" r:id="rId10"/>
    <p:sldLayoutId id="2147483654" r:id="rId11"/>
    <p:sldLayoutId id="2147483662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1BAEA73-34F4-FC4E-A04E-D8CD13CC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B6CA0A-85B8-2046-B593-F7CCB636A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F616952-0E30-D94F-8510-46719335E800}"/>
              </a:ext>
            </a:extLst>
          </p:cNvPr>
          <p:cNvSpPr txBox="1"/>
          <p:nvPr userDrawn="1"/>
        </p:nvSpPr>
        <p:spPr>
          <a:xfrm>
            <a:off x="100076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537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3" r:id="rId4"/>
    <p:sldLayoutId id="2147483682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 rot="10800000" flipH="1">
            <a:off x="7848600" y="685801"/>
            <a:ext cx="2819400" cy="617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1750090" y="1094440"/>
            <a:ext cx="5638800" cy="18992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nb-NO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Presentasjon av School-In</a:t>
            </a:r>
            <a:br>
              <a:rPr lang="no-NO" sz="3200" b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o-NO" sz="2400" b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</a:t>
            </a:r>
            <a:r>
              <a:rPr lang="nb-NO" sz="2400" b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novasjon for in</a:t>
            </a:r>
            <a:r>
              <a:rPr lang="no-NO" sz="2400" b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kluderende læringsmiljø</a:t>
            </a:r>
            <a:endParaRPr sz="2400" b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1826290" y="3176953"/>
            <a:ext cx="5638800" cy="19923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1200"/>
            </a:pPr>
            <a:endParaRPr lang="nb-NO" dirty="0">
              <a:solidFill>
                <a:schemeClr val="dk1"/>
              </a:solidFill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7086" y="395167"/>
            <a:ext cx="1669128" cy="1398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3233719" y="5250073"/>
            <a:ext cx="478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AF3E5C-248E-4D67-B4DB-CF4482C1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Personalets uttalelser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6885C1-535D-468E-B69C-C5AE2760E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Før innovasjon: «Veldig mye av problemene skyldes foreldrenes lave utdanning – hadde de bare hatt utdanning hadde de skjønt mere..»</a:t>
            </a:r>
          </a:p>
          <a:p>
            <a:endParaRPr lang="nb-NO" sz="32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nb-NO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Etter innovasjon: “Jeg må si at dette har forandret mye for meg. Jeg snakket nedsettende om dette stedet til vennene mine, det gjorde jeg – men nå har jeg fått en helt annen bevissthet om dette. Det har forandret mitt syn på stedet og ungene”</a:t>
            </a:r>
            <a:endParaRPr lang="nb-NO" sz="32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617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ftr" idx="11"/>
          </p:nvPr>
        </p:nvSpPr>
        <p:spPr>
          <a:xfrm>
            <a:off x="1905000" y="6553200"/>
            <a:ext cx="5791200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</a:pPr>
            <a:r>
              <a:rPr lang="no-NO"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'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4294967295"/>
          </p:nvPr>
        </p:nvSpPr>
        <p:spPr>
          <a:xfrm>
            <a:off x="9142413" y="6553200"/>
            <a:ext cx="1295400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2"/>
              </a:buClr>
            </a:pPr>
            <a:fld id="{00000000-1234-1234-1234-123412341234}" type="slidenum">
              <a:rPr lang="no-NO"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chemeClr val="dk2"/>
                </a:buClr>
              </a:pPr>
              <a:t>11</a:t>
            </a:fld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1905000" y="912812"/>
            <a:ext cx="8532812" cy="571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</a:pPr>
            <a:r>
              <a:rPr lang="nb-NO" b="0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School-In har utviklet ny kunnskap på tre områder:</a:t>
            </a:r>
            <a:endParaRPr lang="nb-NO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1828800" y="1917699"/>
            <a:ext cx="9664699" cy="4484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nb-NO" sz="2400" dirty="0"/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Endring av skolekultur: Skoleorganisasjonens tilknytning til lokalmiljøet  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2000"/>
              <a:buFont typeface="Verdana"/>
              <a:buAutoNum type="arabicPeriod"/>
            </a:pP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Utvikling av kollektiv kapasitet for inkludering: </a:t>
            </a:r>
            <a:r>
              <a:rPr lang="nb-NO" sz="2400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Læreres medvirkning i endringsarbeid og kollektivt ansvar</a:t>
            </a: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Lokal forankret skoleutvikling: Endring og implementering  - </a:t>
            </a:r>
            <a:r>
              <a:rPr lang="nb-NO" sz="2400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arbeidsmåter for lokalt utviklingsarbeid</a:t>
            </a: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r>
              <a:rPr lang="no-NO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40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6213" indent="-176213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1F6394E-B532-4ADE-A452-FEBE07BB4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765" y="4305670"/>
            <a:ext cx="1303947" cy="1290776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B13DEFD-0FEE-4023-905C-46E9C1968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764" y="3014894"/>
            <a:ext cx="1303947" cy="129077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3889386-F285-4836-88AE-80AE4F097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763" y="1724118"/>
            <a:ext cx="1303947" cy="12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9448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A9E38C-B5DF-426E-B036-3956882F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Oppsummert – nå vet vi: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3A5C10-D60D-4E15-99DC-CB37699BF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3" y="1233996"/>
            <a:ext cx="10392508" cy="4942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lvl="1"/>
            <a:r>
              <a:rPr lang="nb-NO" sz="2400" dirty="0"/>
              <a:t>Hvordan arbeidsmåtene og strukturen fungerer</a:t>
            </a:r>
          </a:p>
          <a:p>
            <a:pPr lvl="1"/>
            <a:r>
              <a:rPr lang="nb-NO" sz="2400" dirty="0"/>
              <a:t>Hvordan prosesser må ledes for å kunne få til forandring</a:t>
            </a:r>
          </a:p>
          <a:p>
            <a:pPr lvl="1"/>
            <a:r>
              <a:rPr lang="nb-NO" sz="2400" dirty="0"/>
              <a:t>Hvordan refleksjonen må endres fra hvordan det burde være til hva de kan gjøre </a:t>
            </a:r>
          </a:p>
          <a:p>
            <a:pPr lvl="1"/>
            <a:r>
              <a:rPr lang="nb-NO" sz="2400" dirty="0"/>
              <a:t>Hvordan ansvaret for alle elevers læring kan endres ved endret lokal tilknytning</a:t>
            </a:r>
          </a:p>
          <a:p>
            <a:pPr lvl="1"/>
            <a:r>
              <a:rPr lang="nb-NO" sz="2400" dirty="0"/>
              <a:t>Hvordan inkluderende fellesskap kun kan utvikles gjennom lokal tilknytning</a:t>
            </a:r>
          </a:p>
          <a:p>
            <a:pPr lvl="1"/>
            <a:r>
              <a:rPr lang="nb-NO" sz="2400" dirty="0"/>
              <a:t>Hvordan samspillet mellom elevene kan styrkes lokalt for å styrke skolens læringsmiljø (kommune 3.0 – skolen er utgangspunktet)</a:t>
            </a:r>
          </a:p>
          <a:p>
            <a:pPr lvl="1"/>
            <a:endParaRPr lang="nb-NO" sz="2400" dirty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871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638739-4C99-4FB5-B144-6C96CC918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Sammen har vi funnet nøkkelen til inkluderende fellesskap!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E75461D4-70A8-446F-BEFC-40AC5DE23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v/Jorunn H. Midtsundstad</a:t>
            </a:r>
          </a:p>
        </p:txBody>
      </p:sp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67DBDB90-3BA5-46B4-B506-FA996EE5D9F2}"/>
              </a:ext>
            </a:extLst>
          </p:cNvPr>
          <p:cNvSpPr/>
          <p:nvPr/>
        </p:nvSpPr>
        <p:spPr>
          <a:xfrm>
            <a:off x="8598659" y="4368994"/>
            <a:ext cx="3232825" cy="1655762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C50A93C-8B81-437D-BD88-B58822F64951}"/>
              </a:ext>
            </a:extLst>
          </p:cNvPr>
          <p:cNvSpPr txBox="1"/>
          <p:nvPr/>
        </p:nvSpPr>
        <p:spPr>
          <a:xfrm>
            <a:off x="8854820" y="4596710"/>
            <a:ext cx="2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Skolen skal utvikle inkluderende fellesskap som fremmer helse, trivsel og læring for alle (s. 15)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0062D3D-AD90-4503-82DA-E059B28C1D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50453" y="4039797"/>
            <a:ext cx="1238166" cy="6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8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6FDE68-2F73-4745-B9AD-EF3809AD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Hvorfor blir like tiltak for inkludering så forskjellige i ulike skoler?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F383BC-1CAB-47B2-A889-84B62BD47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/>
            <a:r>
              <a:rPr lang="nb-NO" sz="2800" dirty="0">
                <a:latin typeface="Helvetica"/>
                <a:cs typeface="Helvetica"/>
              </a:rPr>
              <a:t>Skoler har ulike forutsetninger for inkludering – lokalt, elev-elev-relasjonene og i personalet </a:t>
            </a:r>
          </a:p>
          <a:p>
            <a:pPr indent="0">
              <a:buNone/>
            </a:pPr>
            <a:endParaRPr lang="nb-NO" sz="2800" dirty="0"/>
          </a:p>
          <a:p>
            <a:pPr marL="685800" indent="-457200"/>
            <a:r>
              <a:rPr lang="nb-NO" sz="2800" dirty="0">
                <a:latin typeface="Helvetica"/>
                <a:cs typeface="Helvetica"/>
              </a:rPr>
              <a:t>Forutsetningene for inkludering utvikles lokalt gjennom hvordan personalet opplever forventninger fra foreldre og lokalmiljø  - disse forventningene fremmer eller hemmer deres ansvarsforståelse og positive elevsyn</a:t>
            </a:r>
            <a:endParaRPr lang="nb-NO" sz="2800" dirty="0"/>
          </a:p>
          <a:p>
            <a:endParaRPr lang="nb-NO" dirty="0"/>
          </a:p>
        </p:txBody>
      </p:sp>
      <p:pic>
        <p:nvPicPr>
          <p:cNvPr id="4" name="Shape 205">
            <a:extLst>
              <a:ext uri="{FF2B5EF4-FFF2-40B4-BE49-F238E27FC236}">
                <a16:creationId xmlns:a16="http://schemas.microsoft.com/office/drawing/2014/main" id="{D507E2A1-353C-46B5-8CBC-52E5E01CB1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5048" y="5737373"/>
            <a:ext cx="1037503" cy="879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32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309286-E7E7-406F-8BF6-BB52C2ED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46" y="943309"/>
            <a:ext cx="10392507" cy="4351338"/>
          </a:xfrm>
        </p:spPr>
        <p:txBody>
          <a:bodyPr>
            <a:normAutofit/>
          </a:bodyPr>
          <a:lstStyle/>
          <a:p>
            <a:pPr marL="685800" indent="-457200"/>
            <a:r>
              <a:rPr lang="nb-NO" sz="2800" dirty="0">
                <a:latin typeface="Helvetica"/>
                <a:cs typeface="Helvetica"/>
              </a:rPr>
              <a:t>Skolens forutsetninger for inkludering utvikles lokalt og kan endres ved å jobbe med støtten fra foreldre og lokalmiljø – bli kjent  </a:t>
            </a:r>
          </a:p>
          <a:p>
            <a:pPr marL="1428750" lvl="2" indent="-285750"/>
            <a:r>
              <a:rPr lang="nb-NO" sz="2200" dirty="0">
                <a:latin typeface="Helvetica"/>
                <a:cs typeface="Helvetica"/>
              </a:rPr>
              <a:t>Elevenes hverdagsliv</a:t>
            </a:r>
          </a:p>
          <a:p>
            <a:pPr marL="1428750" lvl="2" indent="-285750"/>
            <a:r>
              <a:rPr lang="nb-NO" sz="2200" dirty="0">
                <a:latin typeface="Helvetica"/>
                <a:cs typeface="Helvetica"/>
              </a:rPr>
              <a:t>Foreldrenes ønsker for barna sine</a:t>
            </a:r>
          </a:p>
          <a:p>
            <a:pPr marL="1428750" lvl="2" indent="-285750"/>
            <a:r>
              <a:rPr lang="nb-NO" sz="2200" dirty="0">
                <a:latin typeface="Helvetica"/>
                <a:cs typeface="Helvetica"/>
              </a:rPr>
              <a:t>Resurser i natur, bedrifter</a:t>
            </a:r>
          </a:p>
          <a:p>
            <a:pPr marL="1428750" lvl="2" indent="-285750"/>
            <a:r>
              <a:rPr lang="nb-NO" sz="2200" dirty="0">
                <a:latin typeface="Helvetica"/>
                <a:cs typeface="Helvetica"/>
              </a:rPr>
              <a:t>organisasjoner og sosiale fellesskap</a:t>
            </a:r>
          </a:p>
          <a:p>
            <a:pPr lvl="2" indent="0">
              <a:buNone/>
            </a:pPr>
            <a:endParaRPr lang="nb-NO" sz="2200" dirty="0">
              <a:latin typeface="Helvetica"/>
              <a:cs typeface="Helvetica"/>
            </a:endParaRPr>
          </a:p>
          <a:p>
            <a:pPr marL="1428750" lvl="2" indent="-285750"/>
            <a:endParaRPr lang="nb-NO" sz="2200" dirty="0">
              <a:latin typeface="Helvetica"/>
              <a:cs typeface="Helvetica"/>
            </a:endParaRPr>
          </a:p>
          <a:p>
            <a:endParaRPr lang="nb-NO" dirty="0"/>
          </a:p>
        </p:txBody>
      </p:sp>
      <p:pic>
        <p:nvPicPr>
          <p:cNvPr id="5" name="Shape 205">
            <a:extLst>
              <a:ext uri="{FF2B5EF4-FFF2-40B4-BE49-F238E27FC236}">
                <a16:creationId xmlns:a16="http://schemas.microsoft.com/office/drawing/2014/main" id="{DAF769FC-659B-4C77-84AC-D6B06A21B9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6974" y="5748653"/>
            <a:ext cx="1037503" cy="87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5D62740-41F7-4F65-8D3F-646F0198A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052" y="1865923"/>
            <a:ext cx="3792454" cy="19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8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FD900-FEF8-4ADA-B2D2-DFA3CB3A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36" y="365125"/>
            <a:ext cx="10311063" cy="1325563"/>
          </a:xfrm>
        </p:spPr>
        <p:txBody>
          <a:bodyPr>
            <a:normAutofit/>
          </a:bodyPr>
          <a:lstStyle/>
          <a:p>
            <a:r>
              <a:rPr lang="nb-NO" sz="3200" dirty="0"/>
              <a:t>Hva er nøkkelen?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8D1746-EA30-4800-A804-3C143906C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Nøkkelen til inkluderende fellesskap </a:t>
            </a:r>
          </a:p>
          <a:p>
            <a:pPr marL="0" indent="0">
              <a:buNone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at personalet bruker </a:t>
            </a:r>
          </a:p>
          <a:p>
            <a:pPr marL="0" indent="0">
              <a:buNone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tid, arbeidsmåter og kunnskap </a:t>
            </a:r>
          </a:p>
          <a:p>
            <a:pPr marL="0" indent="0">
              <a:buNone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som gjør dem </a:t>
            </a:r>
          </a:p>
          <a:p>
            <a:pPr marL="0" indent="0">
              <a:buNone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jent med lokalmiljøet -</a:t>
            </a:r>
          </a:p>
          <a:p>
            <a:pPr marL="0" indent="0">
              <a:buNone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samstemte i sine forventninger til hverandre og elevene</a:t>
            </a:r>
          </a:p>
          <a:p>
            <a:pPr marL="0" indent="0">
              <a:buNone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støtte </a:t>
            </a: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foreldre og lokalmiljø</a:t>
            </a:r>
            <a:endParaRPr lang="nb-NO" sz="3200" dirty="0"/>
          </a:p>
          <a:p>
            <a:endParaRPr lang="nb-NO" dirty="0"/>
          </a:p>
        </p:txBody>
      </p:sp>
      <p:pic>
        <p:nvPicPr>
          <p:cNvPr id="7" name="Shape 205">
            <a:extLst>
              <a:ext uri="{FF2B5EF4-FFF2-40B4-BE49-F238E27FC236}">
                <a16:creationId xmlns:a16="http://schemas.microsoft.com/office/drawing/2014/main" id="{DEDAC29A-8916-414E-9216-4B1CDA6997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6974" y="5748653"/>
            <a:ext cx="1037503" cy="87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18BCBA2-B47F-48D2-8D05-9A4A34CAA3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85827" y="711975"/>
            <a:ext cx="1238166" cy="66278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AAF1C02-900B-4878-AF40-7685E90DF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358" y="1374755"/>
            <a:ext cx="3464953" cy="25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4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CE99BD-5172-4C4A-B66A-29477BAF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latin typeface="Helvetica"/>
                <a:cs typeface="Helvetica"/>
              </a:rPr>
              <a:t>Hvordan bruker vi nøkkelen?  </a:t>
            </a:r>
            <a:br>
              <a:rPr lang="nb-NO" sz="2400" dirty="0">
                <a:latin typeface="Helvetica"/>
                <a:cs typeface="Helvetica"/>
              </a:rPr>
            </a:br>
            <a:r>
              <a:rPr lang="nb-NO" sz="2400" dirty="0">
                <a:latin typeface="Helvetica"/>
                <a:cs typeface="Helvetica"/>
              </a:rPr>
              <a:t>	- </a:t>
            </a:r>
            <a:r>
              <a:rPr lang="nb-NO" dirty="0">
                <a:latin typeface="Helvetica"/>
                <a:cs typeface="Helvetica"/>
              </a:rPr>
              <a:t>Starter en prosess: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1F994F-AE29-4D5F-8675-07E99720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Kartlegging - gir svar på hva vi på vår skole må jobbe med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hjelp av organisasjonsdidaktikkens strukturer og arbeidsmåter kan vi jobbe med vår skoles forutsetninger for inkludering gjennom skolebaserte tiltak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For å sikre at nøkkelen har vridd om på skolens forutsetninger for inkludering </a:t>
            </a:r>
            <a:r>
              <a:rPr lang="nb-NO" sz="3200" dirty="0">
                <a:latin typeface="Calibri"/>
                <a:ea typeface="Calibri" panose="020F0502020204030204" pitchFamily="34" charset="0"/>
                <a:cs typeface="Times New Roman"/>
              </a:rPr>
              <a:t>- kartlegges</a:t>
            </a:r>
            <a:r>
              <a:rPr lang="nb-NO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skolen igjen, og andre tiltak kan iverksettes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3A3EBFA-1765-4F0E-9C09-7285892A44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75048" y="698312"/>
            <a:ext cx="1238166" cy="662781"/>
          </a:xfrm>
          <a:prstGeom prst="rect">
            <a:avLst/>
          </a:prstGeom>
        </p:spPr>
      </p:pic>
      <p:pic>
        <p:nvPicPr>
          <p:cNvPr id="7" name="Shape 205">
            <a:extLst>
              <a:ext uri="{FF2B5EF4-FFF2-40B4-BE49-F238E27FC236}">
                <a16:creationId xmlns:a16="http://schemas.microsoft.com/office/drawing/2014/main" id="{BD4A1FF4-1DE5-49A0-86FF-81C3851350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974" y="5748653"/>
            <a:ext cx="1037503" cy="879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42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3B83B-BFDC-46EB-B8BA-0FDE3557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365125"/>
            <a:ext cx="10392508" cy="763127"/>
          </a:xfrm>
        </p:spPr>
        <p:txBody>
          <a:bodyPr/>
          <a:lstStyle/>
          <a:p>
            <a:r>
              <a:rPr lang="nb-NO" dirty="0"/>
              <a:t>Bruken av nettsiden gir: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BD7E26-1E15-4F55-B62A-C2471A53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735" y="936523"/>
            <a:ext cx="10016518" cy="5722373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Større bevissthet om skolens rolle i lokalmiljøet og lokalmiljøet som potensiell støtte for skolens inkluderingsarbeid (Overordnet del, s. 15)</a:t>
            </a:r>
          </a:p>
          <a:p>
            <a:r>
              <a:rPr lang="nb-NO" sz="2400" dirty="0"/>
              <a:t>Skolene blir bedre rustet for skoleutvikling gjennom strukturer og arbeidsmåter for profesjonelle lærende fellesskap (Overordnet del, 3.2)</a:t>
            </a:r>
          </a:p>
          <a:p>
            <a:r>
              <a:rPr lang="nb-NO" sz="2400" dirty="0"/>
              <a:t>Inkluderende fellesskap utvikles som grunnlag for sosial og faglig utvikling (Overordnet del, s. 15)</a:t>
            </a:r>
          </a:p>
          <a:p>
            <a:r>
              <a:rPr lang="nb-NO" sz="2400" dirty="0"/>
              <a:t>Kartlegging av forventninger gir grunnlag for utvikling og endring av skolekultur</a:t>
            </a:r>
          </a:p>
          <a:p>
            <a:r>
              <a:rPr lang="nb-NO" sz="2400" dirty="0"/>
              <a:t>Kollegiet utvikler felles forståelse av skolens mål og utviklingsarbeid (Overordnet del, 3.2)</a:t>
            </a:r>
          </a:p>
          <a:p>
            <a:r>
              <a:rPr lang="nb-NO" sz="2400" dirty="0"/>
              <a:t>Strukturer for kunnskapsdeling etableres (Overordnet del, 3.2)</a:t>
            </a:r>
          </a:p>
          <a:p>
            <a:r>
              <a:rPr lang="nb-NO" sz="2400" dirty="0"/>
              <a:t>Utvikling av felles forventninger for et grunnleggende positivt elevsyn</a:t>
            </a:r>
          </a:p>
          <a:p>
            <a:r>
              <a:rPr lang="nb-NO" sz="2400" dirty="0"/>
              <a:t>Felles innsats gir opplevelse av støtte, delt ansvar, gjensidig anerkjennelse og økt kollektiv kapasitet</a:t>
            </a:r>
          </a:p>
          <a:p>
            <a:r>
              <a:rPr lang="nb-NO" sz="2400" dirty="0"/>
              <a:t>Lederstøtte på prosessledelse i skolens profesjonsfellesskap</a:t>
            </a:r>
          </a:p>
          <a:p>
            <a:endParaRPr lang="nb-NO" sz="24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Shape 205">
            <a:extLst>
              <a:ext uri="{FF2B5EF4-FFF2-40B4-BE49-F238E27FC236}">
                <a16:creationId xmlns:a16="http://schemas.microsoft.com/office/drawing/2014/main" id="{1E986088-1683-44E6-977A-E2122BBC1B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6974" y="5748653"/>
            <a:ext cx="1037503" cy="879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12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0DE92-D9E5-4B41-A898-543BD033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Helvetica"/>
                <a:cs typeface="Helvetica"/>
              </a:rPr>
              <a:t>Sammen om forskning</a:t>
            </a:r>
            <a:endParaRPr lang="nb-NO" dirty="0">
              <a:cs typeface="Helvetica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968328-3F32-4960-86D7-7D2F79527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12" y="1387828"/>
            <a:ext cx="10392507" cy="4351338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+mn-lt"/>
              </a:rPr>
              <a:t>School-In (2017-2020), Forskningsrådet, FINNUT/Innovasjon i offentlig sektor</a:t>
            </a:r>
          </a:p>
          <a:p>
            <a:pPr lvl="1"/>
            <a:r>
              <a:rPr lang="nb-NO" sz="2400" dirty="0">
                <a:latin typeface="+mn-lt"/>
              </a:rPr>
              <a:t>Inkluderende læringsmiljø, fem kommuner og fem kommunalsjefer</a:t>
            </a:r>
          </a:p>
          <a:p>
            <a:pPr lvl="1"/>
            <a:r>
              <a:rPr lang="nb-NO" sz="2400" dirty="0">
                <a:latin typeface="+mn-lt"/>
              </a:rPr>
              <a:t>Iveland, Lillesand, Songdalen, Søgne og Vennesla</a:t>
            </a:r>
          </a:p>
          <a:p>
            <a:pPr lvl="1"/>
            <a:r>
              <a:rPr lang="nb-NO" sz="2400" dirty="0">
                <a:latin typeface="+mn-lt"/>
              </a:rPr>
              <a:t>Kristiansand</a:t>
            </a:r>
          </a:p>
          <a:p>
            <a:pPr lvl="1"/>
            <a:endParaRPr lang="nb-NO" sz="2400" dirty="0"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53E509C-5BDA-4934-A86C-ADE22A68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12" y="3429000"/>
            <a:ext cx="1910096" cy="176179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7FD003-6187-489D-938E-D582CB3F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128" y="3429000"/>
            <a:ext cx="2803301" cy="198627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5B7F9E49-7C39-4B39-BE16-0DC2E19C1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5162" y="3598606"/>
            <a:ext cx="852823" cy="86180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E7EE0E2-440F-44E3-AC7D-36D005F86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363" y="41233"/>
            <a:ext cx="1447598" cy="12290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9DD8582-8FDC-4474-831F-BD5FB1797F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3531" y="4463120"/>
            <a:ext cx="818469" cy="91864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54B0381-38A0-4C88-9447-05EE45B8FB40}"/>
              </a:ext>
            </a:extLst>
          </p:cNvPr>
          <p:cNvSpPr txBox="1"/>
          <p:nvPr/>
        </p:nvSpPr>
        <p:spPr>
          <a:xfrm>
            <a:off x="3672348" y="4422137"/>
            <a:ext cx="4550067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ts val="360"/>
              </a:spcBef>
              <a:buSzPts val="1350"/>
              <a:buNone/>
            </a:pPr>
            <a:r>
              <a:rPr lang="nb-NO" sz="2000" b="1" dirty="0"/>
              <a:t>Formål: </a:t>
            </a:r>
          </a:p>
          <a:p>
            <a:pPr marL="0" lvl="0" indent="0">
              <a:spcBef>
                <a:spcPts val="360"/>
              </a:spcBef>
              <a:buSzPts val="1350"/>
              <a:buNone/>
            </a:pPr>
            <a:r>
              <a:rPr lang="nb-NO" sz="2000" b="1" dirty="0"/>
              <a:t>Utvikle forskningsbasert kunnskap om lokale forventningers betydning for skolekulturen og hvordan den kan endres for å utvide skolers kollektive kapasitet for inkludering</a:t>
            </a:r>
            <a:endParaRPr lang="nb-NO"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275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ftr" idx="11"/>
          </p:nvPr>
        </p:nvSpPr>
        <p:spPr>
          <a:xfrm>
            <a:off x="1905000" y="6553200"/>
            <a:ext cx="5791200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</a:pPr>
            <a:r>
              <a:rPr lang="no-NO"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'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4294967295"/>
          </p:nvPr>
        </p:nvSpPr>
        <p:spPr>
          <a:xfrm>
            <a:off x="9142413" y="6553200"/>
            <a:ext cx="1295400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2"/>
              </a:buClr>
            </a:pPr>
            <a:fld id="{00000000-1234-1234-1234-123412341234}" type="slidenum">
              <a:rPr lang="no-NO"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chemeClr val="dk2"/>
                </a:buClr>
              </a:pPr>
              <a:t>3</a:t>
            </a:fld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1905000" y="583893"/>
            <a:ext cx="9100851" cy="11829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marL="0" indent="0">
              <a:spcBef>
                <a:spcPts val="360"/>
              </a:spcBef>
              <a:buSzPts val="1350"/>
              <a:buNone/>
            </a:pPr>
            <a:br>
              <a:rPr lang="nb-NO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</a:br>
            <a:r>
              <a:rPr lang="nb-NO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Kunnskap som skal utvikles i School-In:</a:t>
            </a:r>
            <a:endParaRPr lang="nb-NO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1828800" y="1917699"/>
            <a:ext cx="9664699" cy="4484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nb-NO" sz="2400" dirty="0"/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Endring av skolekultur: Skoleorganisasjonens tilknytning til lokalmiljøet  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2000"/>
              <a:buFont typeface="Verdana"/>
              <a:buAutoNum type="arabicPeriod"/>
            </a:pP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Utvikling av kollektiv kapasitet for inkludering: </a:t>
            </a:r>
            <a:r>
              <a:rPr lang="nb-NO" sz="2400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Læreres medvirkning i endringsarbeid og kollektivt ansvar</a:t>
            </a: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Lokal forankret skoleutvikling: Endring og implementering  - </a:t>
            </a:r>
            <a:r>
              <a:rPr lang="nb-NO" sz="2400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arbeidsmåter for lokalt utviklingsarbeid</a:t>
            </a: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r>
              <a:rPr lang="no-NO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40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6213" indent="-176213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3335998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684835-467E-4900-96FD-F86B1096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Resultater - arbeidsmåter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840A0B-3194-401A-A789-976BE9901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1500326"/>
            <a:ext cx="10392507" cy="4676637"/>
          </a:xfrm>
        </p:spPr>
        <p:txBody>
          <a:bodyPr/>
          <a:lstStyle/>
          <a:p>
            <a:r>
              <a:rPr lang="nb-NO" sz="2400" dirty="0"/>
              <a:t>Organisasjonsdidaktikk – struktur og arbeidsmåter</a:t>
            </a:r>
          </a:p>
          <a:p>
            <a:pPr lvl="1"/>
            <a:r>
              <a:rPr lang="nb-NO" sz="2400" dirty="0"/>
              <a:t>Forelesninger og diskusjoner endrer ikke praksis. De må lage </a:t>
            </a:r>
            <a:r>
              <a:rPr lang="nb-NO" sz="2400" dirty="0">
                <a:solidFill>
                  <a:srgbClr val="FF0000"/>
                </a:solidFill>
              </a:rPr>
              <a:t>tiltak</a:t>
            </a:r>
            <a:r>
              <a:rPr lang="nb-NO" sz="2400" dirty="0"/>
              <a:t> og </a:t>
            </a:r>
            <a:r>
              <a:rPr lang="nb-NO" sz="2400" dirty="0">
                <a:solidFill>
                  <a:srgbClr val="FF0000"/>
                </a:solidFill>
              </a:rPr>
              <a:t>prøver dem ut </a:t>
            </a:r>
            <a:r>
              <a:rPr lang="nb-NO" sz="2400" dirty="0"/>
              <a:t> sammen med elevene og gi </a:t>
            </a:r>
            <a:r>
              <a:rPr lang="nb-NO" sz="2400" dirty="0">
                <a:solidFill>
                  <a:srgbClr val="FF0000"/>
                </a:solidFill>
              </a:rPr>
              <a:t>tilbakemelding</a:t>
            </a:r>
            <a:r>
              <a:rPr lang="nb-NO" sz="2400" dirty="0"/>
              <a:t> til hverandre og til ledelsen - støtte</a:t>
            </a:r>
          </a:p>
          <a:p>
            <a:r>
              <a:rPr lang="nb-NO" sz="2400" dirty="0"/>
              <a:t>Grupper på tvers må til for å kunne diskutere skolen og skoleutvikling – få med hele skolen</a:t>
            </a:r>
          </a:p>
          <a:p>
            <a:r>
              <a:rPr lang="nb-NO" sz="2400" dirty="0"/>
              <a:t>Refleksjonsnivået endres fra førsteordens til andreordens nivå i alle skolene uansett motstand og ledelse</a:t>
            </a:r>
          </a:p>
          <a:p>
            <a:pPr marL="0" indent="0">
              <a:buNone/>
            </a:pP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641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976" y="676315"/>
            <a:ext cx="6399610" cy="628650"/>
          </a:xfrm>
        </p:spPr>
        <p:txBody>
          <a:bodyPr>
            <a:normAutofit/>
          </a:bodyPr>
          <a:lstStyle/>
          <a:p>
            <a:r>
              <a:rPr lang="nb-NO" sz="2800"/>
              <a:t>Organisasjonsdidaktikk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21327" y="1545226"/>
            <a:ext cx="9001503" cy="4353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1. Kartlegging – avdekke behov for endring</a:t>
            </a:r>
          </a:p>
          <a:p>
            <a:pPr marL="0" indent="0">
              <a:buNone/>
            </a:pPr>
            <a:r>
              <a:rPr lang="nb-NO" dirty="0"/>
              <a:t>2. Sammenligning – hvordan er det – hvordan kan det være?</a:t>
            </a:r>
          </a:p>
          <a:p>
            <a:pPr marL="0" indent="0">
              <a:buNone/>
            </a:pPr>
            <a:r>
              <a:rPr lang="nb-NO" dirty="0"/>
              <a:t>	Diskusjon i «på-tvers-grupper» om sammenligningen og om egen 	skole </a:t>
            </a:r>
          </a:p>
          <a:p>
            <a:pPr marL="0" indent="0">
              <a:buNone/>
            </a:pPr>
            <a:r>
              <a:rPr lang="nb-NO" dirty="0"/>
              <a:t> 	Fokus på utviklingsområde </a:t>
            </a:r>
          </a:p>
          <a:p>
            <a:pPr marL="0" indent="0">
              <a:buNone/>
            </a:pPr>
            <a:r>
              <a:rPr lang="nb-NO" dirty="0"/>
              <a:t>3. Dialog café – </a:t>
            </a:r>
          </a:p>
          <a:p>
            <a:pPr marL="0" indent="0">
              <a:buNone/>
            </a:pPr>
            <a:r>
              <a:rPr lang="nb-NO" dirty="0"/>
              <a:t>	faglige spørsmål diskuteres av hele personalet</a:t>
            </a:r>
          </a:p>
          <a:p>
            <a:pPr marL="0" indent="0">
              <a:buNone/>
            </a:pPr>
            <a:r>
              <a:rPr lang="nb-NO" dirty="0"/>
              <a:t>4. Refleksjonssirkel –</a:t>
            </a:r>
          </a:p>
          <a:p>
            <a:pPr marL="0" indent="0">
              <a:buNone/>
            </a:pPr>
            <a:r>
              <a:rPr lang="nb-NO" dirty="0"/>
              <a:t>	Ideene i dialogcafeen som utgangspunkt for konkrete tiltak</a:t>
            </a:r>
          </a:p>
          <a:p>
            <a:pPr marL="0" indent="0">
              <a:buNone/>
            </a:pPr>
            <a:r>
              <a:rPr lang="nb-NO" dirty="0"/>
              <a:t>5. Gruppene gir tilbakemelding i plenum – gir ideer til hverandre</a:t>
            </a:r>
          </a:p>
          <a:p>
            <a:pPr marL="0" indent="0">
              <a:buNone/>
            </a:pPr>
            <a:r>
              <a:rPr lang="nb-NO" dirty="0"/>
              <a:t>6. Kartlegging  - undersøker utslag av felles innsats </a:t>
            </a:r>
            <a:r>
              <a:rPr lang="nb-NO" sz="1800" dirty="0"/>
              <a:t>(School-In, 2019)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4AA50A-6833-4B50-B63A-786E4C1831D5}" type="slidenum">
              <a:rPr lang="nb-NO"/>
              <a:pPr/>
              <a:t>5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6C86DA3-8D8F-441F-8C81-BA6934F4495B}"/>
              </a:ext>
            </a:extLst>
          </p:cNvPr>
          <p:cNvSpPr txBox="1"/>
          <p:nvPr/>
        </p:nvSpPr>
        <p:spPr>
          <a:xfrm>
            <a:off x="9645650" y="4051300"/>
            <a:ext cx="238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Utvikle arbeidsmåter for lokalt utviklingsarbeid</a:t>
            </a:r>
            <a:endParaRPr lang="nb-NO">
              <a:solidFill>
                <a:schemeClr val="bg1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25294E1-01F4-4F41-88AE-3A05965BA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00" y="1163138"/>
            <a:ext cx="2738344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ftr" idx="11"/>
          </p:nvPr>
        </p:nvSpPr>
        <p:spPr>
          <a:xfrm>
            <a:off x="1905000" y="6553200"/>
            <a:ext cx="5791200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</a:pPr>
            <a:r>
              <a:rPr lang="no-NO"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'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4294967295"/>
          </p:nvPr>
        </p:nvSpPr>
        <p:spPr>
          <a:xfrm>
            <a:off x="9142413" y="6553200"/>
            <a:ext cx="1295400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2"/>
              </a:buClr>
            </a:pPr>
            <a:fld id="{00000000-1234-1234-1234-123412341234}" type="slidenum">
              <a:rPr lang="no-NO"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chemeClr val="dk2"/>
                </a:buClr>
              </a:pPr>
              <a:t>6</a:t>
            </a:fld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1905000" y="912812"/>
            <a:ext cx="8532812" cy="571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</a:pPr>
            <a:r>
              <a:rPr lang="nb-NO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Kunnskap utviklet i School-In:</a:t>
            </a:r>
            <a:endParaRPr lang="nb-NO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1828800" y="1917699"/>
            <a:ext cx="9664699" cy="4484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nb-NO" sz="2400" dirty="0"/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Endring av skolekultur: Skoleorganisasjonens tilknytning til lokalmiljøet  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2000"/>
              <a:buFont typeface="Verdana"/>
              <a:buAutoNum type="arabicPeriod"/>
            </a:pP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Utvikling av kollektiv kapasitet for inkludering: </a:t>
            </a:r>
            <a:r>
              <a:rPr lang="nb-NO" sz="2400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Læreres medvirkning i endringsarbeid og kollektivt ansvar</a:t>
            </a: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Lokal forankret skoleutvikling: Endring og implementering  - </a:t>
            </a:r>
            <a:r>
              <a:rPr lang="nb-NO" sz="2400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arbeidsmåter for lokalt utviklingsarbeid</a:t>
            </a: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r>
              <a:rPr lang="no-NO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40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6213" indent="-176213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1F6394E-B532-4ADE-A452-FEBE07BB4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765" y="4305670"/>
            <a:ext cx="1303947" cy="12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7956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684835-467E-4900-96FD-F86B1096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Resultater – kollektiv kapasitet for inkludering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840A0B-3194-401A-A789-976BE9901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1500326"/>
            <a:ext cx="10392507" cy="4676637"/>
          </a:xfrm>
        </p:spPr>
        <p:txBody>
          <a:bodyPr>
            <a:noAutofit/>
          </a:bodyPr>
          <a:lstStyle/>
          <a:p>
            <a:r>
              <a:rPr lang="nb-NO" sz="2400" b="1" dirty="0"/>
              <a:t>Ansvarsorganisering</a:t>
            </a:r>
            <a:r>
              <a:rPr lang="nb-NO" sz="2400" dirty="0"/>
              <a:t>: Hvem har ansvaret for inkluderingen?</a:t>
            </a:r>
          </a:p>
          <a:p>
            <a:pPr lvl="1"/>
            <a:r>
              <a:rPr lang="nb-NO" sz="2400" dirty="0"/>
              <a:t>Organisering av inkludering kan gi ekskludering</a:t>
            </a:r>
          </a:p>
          <a:p>
            <a:pPr lvl="1"/>
            <a:r>
              <a:rPr lang="nb-NO" sz="2400" dirty="0"/>
              <a:t>Kollektiv kapasitet for inkludering handler om </a:t>
            </a:r>
            <a:r>
              <a:rPr lang="nb-NO" sz="2400" b="1" dirty="0"/>
              <a:t>fellesskapet – </a:t>
            </a:r>
            <a:r>
              <a:rPr lang="nb-NO" sz="2400" dirty="0"/>
              <a:t>utenfor og innenfor skolen  - </a:t>
            </a:r>
            <a:r>
              <a:rPr lang="nb-NO" sz="2400" b="1" dirty="0"/>
              <a:t>felles ansvar for skolens elever</a:t>
            </a:r>
          </a:p>
          <a:p>
            <a:r>
              <a:rPr lang="nb-NO" sz="2400" b="1" dirty="0"/>
              <a:t>Ansvarsforståelsen utvikles lokalt</a:t>
            </a:r>
          </a:p>
          <a:p>
            <a:pPr lvl="1"/>
            <a:r>
              <a:rPr lang="nb-NO" sz="2400" dirty="0"/>
              <a:t>Lokal tilknytning henger sammen med felles ansvarsforståelse</a:t>
            </a:r>
          </a:p>
          <a:p>
            <a:pPr lvl="1"/>
            <a:r>
              <a:rPr lang="nb-NO" sz="2400" dirty="0"/>
              <a:t>På noen av skolene har personalet liten tilknytning – «</a:t>
            </a:r>
            <a:r>
              <a:rPr lang="nb-NO" sz="2400" b="1" dirty="0"/>
              <a:t>alle» pendler </a:t>
            </a:r>
          </a:p>
          <a:p>
            <a:pPr lvl="1"/>
            <a:r>
              <a:rPr lang="nb-NO" sz="2400" dirty="0"/>
              <a:t>Fellesskapet lokalt preger </a:t>
            </a:r>
            <a:r>
              <a:rPr lang="nb-NO" sz="2400" b="1" dirty="0"/>
              <a:t>relasjonene mellom elevene på skolen</a:t>
            </a:r>
          </a:p>
          <a:p>
            <a:pPr lvl="1"/>
            <a:r>
              <a:rPr lang="nb-NO" sz="2400" dirty="0"/>
              <a:t>Lokalmiljøet brukes lite i undervisningen – brukes lite som ressurs</a:t>
            </a:r>
          </a:p>
          <a:p>
            <a:pPr marL="457200" lvl="1" indent="0">
              <a:buNone/>
            </a:pPr>
            <a:endParaRPr lang="nb-NO" sz="2400" b="1" dirty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76824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ftr" idx="11"/>
          </p:nvPr>
        </p:nvSpPr>
        <p:spPr>
          <a:xfrm>
            <a:off x="1905000" y="6553200"/>
            <a:ext cx="5791200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</a:pPr>
            <a:r>
              <a:rPr lang="no-NO"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'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4294967295"/>
          </p:nvPr>
        </p:nvSpPr>
        <p:spPr>
          <a:xfrm>
            <a:off x="9142413" y="6553200"/>
            <a:ext cx="1295400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dk2"/>
              </a:buClr>
            </a:pPr>
            <a:fld id="{00000000-1234-1234-1234-123412341234}" type="slidenum">
              <a:rPr lang="no-NO"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chemeClr val="dk2"/>
                </a:buClr>
              </a:pPr>
              <a:t>8</a:t>
            </a:fld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1905000" y="912812"/>
            <a:ext cx="8532812" cy="571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</a:pPr>
            <a:r>
              <a:rPr lang="nb-NO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Kunnskap utviklet i School-In:</a:t>
            </a:r>
            <a:endParaRPr lang="nb-NO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1828800" y="1917699"/>
            <a:ext cx="9664699" cy="4484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nb-NO" sz="2400" dirty="0"/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Endring av skolekultur: Skoleorganisasjonens tilknytning til lokalmiljøet  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2000"/>
              <a:buFont typeface="Verdana"/>
              <a:buAutoNum type="arabicPeriod"/>
            </a:pP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Utvikling av kollektiv kapasitet for inkludering: </a:t>
            </a:r>
            <a:r>
              <a:rPr lang="nb-NO" sz="2400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Læreres medvirkning i endringsarbeid og kollektivt ansvar</a:t>
            </a: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457200">
              <a:lnSpc>
                <a:spcPct val="100000"/>
              </a:lnSpc>
              <a:spcBef>
                <a:spcPts val="600"/>
              </a:spcBef>
              <a:buSzPts val="2000"/>
              <a:buFont typeface="Verdana"/>
              <a:buAutoNum type="arabicPeriod"/>
            </a:pPr>
            <a:r>
              <a:rPr lang="nb-NO" sz="2400" dirty="0">
                <a:solidFill>
                  <a:schemeClr val="dk1"/>
                </a:solidFill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Lokal forankret skoleutvikling: Endring og implementering  - </a:t>
            </a:r>
            <a:r>
              <a:rPr lang="nb-NO" sz="2400" dirty="0">
                <a:latin typeface="Helvetica" panose="020B0604020202020204" pitchFamily="34" charset="0"/>
                <a:ea typeface="Verdana"/>
                <a:cs typeface="Helvetica" panose="020B0604020202020204" pitchFamily="34" charset="0"/>
                <a:sym typeface="Verdana"/>
              </a:rPr>
              <a:t>arbeidsmåter for lokalt utviklingsarbeid</a:t>
            </a:r>
            <a:endParaRPr lang="nb-NO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r>
              <a:rPr lang="no-NO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40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6213" indent="-176213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1F6394E-B532-4ADE-A452-FEBE07BB4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765" y="4305670"/>
            <a:ext cx="1303947" cy="1290776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B13DEFD-0FEE-4023-905C-46E9C1968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764" y="3014894"/>
            <a:ext cx="1303947" cy="12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5317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684835-467E-4900-96FD-F86B1096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Resultater – endring av skolekultur gjennom lokal tilknytning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840A0B-3194-401A-A789-976BE9901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811045"/>
            <a:ext cx="9810750" cy="4365918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nb-NO" sz="2400" dirty="0"/>
              <a:t>Undersøkelser av forventninger - før og etter innovasjon:</a:t>
            </a:r>
          </a:p>
          <a:p>
            <a:pPr marL="438150" indent="-342900"/>
            <a:r>
              <a:rPr lang="nb-NO" sz="2400" dirty="0"/>
              <a:t>Personalets opplevelse av forventninger fra lokalmiljø og foreldre er avgjørende for</a:t>
            </a:r>
            <a:r>
              <a:rPr lang="nb-NO" sz="2400" b="1" dirty="0"/>
              <a:t> hvilke forventninger</a:t>
            </a:r>
            <a:r>
              <a:rPr lang="nb-NO" sz="2400" dirty="0"/>
              <a:t> </a:t>
            </a:r>
            <a:r>
              <a:rPr lang="nb-NO" sz="2400" b="1" dirty="0"/>
              <a:t>de utvikler </a:t>
            </a:r>
            <a:r>
              <a:rPr lang="nb-NO" sz="2400" dirty="0"/>
              <a:t>til seg selv og skolens elever</a:t>
            </a:r>
          </a:p>
          <a:p>
            <a:pPr marL="438150" indent="-342900"/>
            <a:r>
              <a:rPr lang="nb-NO" sz="2400" dirty="0"/>
              <a:t>Innovasjonskolene som opplever mindre tydelige forventninger fra foreldre og lokalmiljø tar mindre </a:t>
            </a:r>
            <a:r>
              <a:rPr lang="nb-NO" sz="2400" b="1" dirty="0"/>
              <a:t>ansvar</a:t>
            </a:r>
            <a:r>
              <a:rPr lang="nb-NO" sz="2400" dirty="0"/>
              <a:t> for at elevene skal kjenne til skolens forventninger – de </a:t>
            </a:r>
            <a:r>
              <a:rPr lang="nb-NO" sz="2400" b="1" dirty="0"/>
              <a:t>kompenserer ikke </a:t>
            </a:r>
            <a:r>
              <a:rPr lang="nb-NO" sz="2400" dirty="0"/>
              <a:t>som de andre skolene </a:t>
            </a:r>
          </a:p>
          <a:p>
            <a:pPr marL="438150" indent="-342900"/>
            <a:r>
              <a:rPr lang="nb-NO" sz="2400" dirty="0"/>
              <a:t>Det er sammenheng mellom hvordan de oppfatter lokale forventninger og </a:t>
            </a:r>
            <a:r>
              <a:rPr lang="nb-NO" sz="2400" b="1" dirty="0"/>
              <a:t>elevsynet </a:t>
            </a:r>
            <a:r>
              <a:rPr lang="nb-NO" sz="2400" dirty="0"/>
              <a:t>de har - mer eller mindre positivt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1209298"/>
      </p:ext>
    </p:extLst>
  </p:cSld>
  <p:clrMapOvr>
    <a:masterClrMapping/>
  </p:clrMapOvr>
</p:sld>
</file>

<file path=ppt/theme/theme1.xml><?xml version="1.0" encoding="utf-8"?>
<a:theme xmlns:a="http://schemas.openxmlformats.org/drawingml/2006/main" name="UiA - L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_aase_kompetanse" id="{EE1CA585-96C9-6549-AD62-C1F98B70B7F0}" vid="{B4C9B46E-BCA9-8E4A-BF35-1DCCB59BA24C}"/>
    </a:ext>
  </a:extLst>
</a:theme>
</file>

<file path=ppt/theme/theme2.xml><?xml version="1.0" encoding="utf-8"?>
<a:theme xmlns:a="http://schemas.openxmlformats.org/drawingml/2006/main" name="UiA - mø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_aase_kompetanse" id="{EE1CA585-96C9-6549-AD62-C1F98B70B7F0}" vid="{B4C9B46E-BCA9-8E4A-BF35-1DCCB59BA24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5EF96E8ECDE4F8710E387DAC627E5" ma:contentTypeVersion="13" ma:contentTypeDescription="Create a new document." ma:contentTypeScope="" ma:versionID="8026d7667f45cb060089dca3a3d7f319">
  <xsd:schema xmlns:xsd="http://www.w3.org/2001/XMLSchema" xmlns:xs="http://www.w3.org/2001/XMLSchema" xmlns:p="http://schemas.microsoft.com/office/2006/metadata/properties" xmlns:ns1="http://schemas.microsoft.com/sharepoint/v3" xmlns:ns3="abe868af-aa32-4db3-ae47-a80ee8f862f4" xmlns:ns4="083ce50e-f15f-445a-9c37-1c710e7f9d6b" targetNamespace="http://schemas.microsoft.com/office/2006/metadata/properties" ma:root="true" ma:fieldsID="72f68439c1836eb8b9c0dfa450573557" ns1:_="" ns3:_="" ns4:_="">
    <xsd:import namespace="http://schemas.microsoft.com/sharepoint/v3"/>
    <xsd:import namespace="abe868af-aa32-4db3-ae47-a80ee8f862f4"/>
    <xsd:import namespace="083ce50e-f15f-445a-9c37-1c710e7f9d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868af-aa32-4db3-ae47-a80ee8f86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ce50e-f15f-445a-9c37-1c710e7f9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DB17238-9DE5-4F6C-9A6E-4412CBCF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e868af-aa32-4db3-ae47-a80ee8f862f4"/>
    <ds:schemaRef ds:uri="083ce50e-f15f-445a-9c37-1c710e7f9d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E60B08-046B-4AA3-BAD8-6F730452AB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D53294-9900-4C49-A78B-D345725627C3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be868af-aa32-4db3-ae47-a80ee8f862f4"/>
    <ds:schemaRef ds:uri="083ce50e-f15f-445a-9c37-1c710e7f9d6b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5968</TotalTime>
  <Words>1106</Words>
  <Application>Microsoft Office PowerPoint</Application>
  <PresentationFormat>Widescreen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</vt:lpstr>
      <vt:lpstr>Symbol</vt:lpstr>
      <vt:lpstr>Verdana</vt:lpstr>
      <vt:lpstr>UiA - Lys</vt:lpstr>
      <vt:lpstr>UiA - mørk</vt:lpstr>
      <vt:lpstr>Presentasjon av School-In Innovasjon for inkluderende læringsmiljø</vt:lpstr>
      <vt:lpstr>Sammen om forskning</vt:lpstr>
      <vt:lpstr> Kunnskap som skal utvikles i School-In:</vt:lpstr>
      <vt:lpstr>Resultater - arbeidsmåter</vt:lpstr>
      <vt:lpstr>Organisasjonsdidaktikk</vt:lpstr>
      <vt:lpstr>Kunnskap utviklet i School-In:</vt:lpstr>
      <vt:lpstr>Resultater – kollektiv kapasitet for inkludering</vt:lpstr>
      <vt:lpstr>Kunnskap utviklet i School-In:</vt:lpstr>
      <vt:lpstr>Resultater – endring av skolekultur gjennom lokal tilknytning</vt:lpstr>
      <vt:lpstr>Personalets uttalelser</vt:lpstr>
      <vt:lpstr>School-In har utviklet ny kunnskap på tre områder:</vt:lpstr>
      <vt:lpstr>Oppsummert – nå vet vi: </vt:lpstr>
      <vt:lpstr>Sammen har vi funnet nøkkelen til inkluderende fellesskap!</vt:lpstr>
      <vt:lpstr>Hvorfor blir like tiltak for inkludering så forskjellige i ulike skoler?</vt:lpstr>
      <vt:lpstr>PowerPoint-presentasjon</vt:lpstr>
      <vt:lpstr>Hva er nøkkelen?  </vt:lpstr>
      <vt:lpstr>Hvordan bruker vi nøkkelen?    - Starter en prosess:</vt:lpstr>
      <vt:lpstr>Bruken av nettsiden gir: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Thomas Eikeland Fiskå</dc:creator>
  <cp:lastModifiedBy>Jorunn Midtsundstad</cp:lastModifiedBy>
  <cp:revision>243</cp:revision>
  <cp:lastPrinted>2020-09-22T06:40:02Z</cp:lastPrinted>
  <dcterms:created xsi:type="dcterms:W3CDTF">2019-03-26T09:57:44Z</dcterms:created>
  <dcterms:modified xsi:type="dcterms:W3CDTF">2020-12-04T13:13:27Z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0x0101007055EF96E8ECDE4F8710E387DAC627E5</vt:lpwstr>
  </property>
  <property fmtid="{D5CDD505-2E9C-101B-9397-08002B2CF9AE}" pid="3" name="MSIP_Label_b4114459-e220-4ae9-b339-4ebe6008cdd4_Enabled">
    <vt:lpwstr>true</vt:lpwstr>
  </property>
  <property fmtid="{D5CDD505-2E9C-101B-9397-08002B2CF9AE}" pid="4" name="MSIP_Label_b4114459-e220-4ae9-b339-4ebe6008cdd4_SetDate">
    <vt:lpwstr>2020-12-04T12:09:36Z</vt:lpwstr>
  </property>
  <property fmtid="{D5CDD505-2E9C-101B-9397-08002B2CF9AE}" pid="5" name="MSIP_Label_b4114459-e220-4ae9-b339-4ebe6008cdd4_Method">
    <vt:lpwstr>Standard</vt:lpwstr>
  </property>
  <property fmtid="{D5CDD505-2E9C-101B-9397-08002B2CF9AE}" pid="6" name="MSIP_Label_b4114459-e220-4ae9-b339-4ebe6008cdd4_Name">
    <vt:lpwstr>b4114459-e220-4ae9-b339-4ebe6008cdd4</vt:lpwstr>
  </property>
  <property fmtid="{D5CDD505-2E9C-101B-9397-08002B2CF9AE}" pid="7" name="MSIP_Label_b4114459-e220-4ae9-b339-4ebe6008cdd4_SiteId">
    <vt:lpwstr>8482881e-3699-4b3f-b135-cf4800bc1efb</vt:lpwstr>
  </property>
  <property fmtid="{D5CDD505-2E9C-101B-9397-08002B2CF9AE}" pid="8" name="MSIP_Label_b4114459-e220-4ae9-b339-4ebe6008cdd4_ActionId">
    <vt:lpwstr/>
  </property>
  <property fmtid="{D5CDD505-2E9C-101B-9397-08002B2CF9AE}" pid="9" name="MSIP_Label_b4114459-e220-4ae9-b339-4ebe6008cdd4_ContentBits">
    <vt:lpwstr>0</vt:lpwstr>
  </property>
</Properties>
</file>