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56" r:id="rId3"/>
    <p:sldId id="639" r:id="rId4"/>
    <p:sldId id="292" r:id="rId5"/>
    <p:sldId id="646" r:id="rId6"/>
    <p:sldId id="648" r:id="rId7"/>
    <p:sldId id="642" r:id="rId8"/>
    <p:sldId id="272" r:id="rId9"/>
    <p:sldId id="273" r:id="rId10"/>
    <p:sldId id="274" r:id="rId11"/>
    <p:sldId id="507" r:id="rId12"/>
    <p:sldId id="266" r:id="rId1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DAD827-DFE4-45B9-A26A-21D379045EED}" v="6" dt="2020-12-09T11:18:25.2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75" autoAdjust="0"/>
    <p:restoredTop sz="93792" autoAdjust="0"/>
  </p:normalViewPr>
  <p:slideViewPr>
    <p:cSldViewPr snapToGrid="0">
      <p:cViewPr varScale="1">
        <p:scale>
          <a:sx n="62" d="100"/>
          <a:sy n="62" d="100"/>
        </p:scale>
        <p:origin x="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3AC3F9-BB42-4262-9912-1014CE00045D}" type="datetimeFigureOut">
              <a:rPr lang="nb-NO" smtClean="0"/>
              <a:t>27.12.2020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20CBC2-5DB5-4694-9AA0-CF4FE735AF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84522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="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82BD5-20F1-4CD8-82AE-E1CF88C53C76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206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62" name="Shape 362"/>
          <p:cNvSpPr txBox="1">
            <a:spLocks noGrp="1"/>
          </p:cNvSpPr>
          <p:nvPr>
            <p:ph type="body" idx="1"/>
          </p:nvPr>
        </p:nvSpPr>
        <p:spPr>
          <a:xfrm>
            <a:off x="679769" y="4715157"/>
            <a:ext cx="5438139" cy="4466986"/>
          </a:xfrm>
          <a:prstGeom prst="rect">
            <a:avLst/>
          </a:prstGeom>
          <a:noFill/>
          <a:ln>
            <a:noFill/>
          </a:ln>
        </p:spPr>
        <p:txBody>
          <a:bodyPr wrap="square" lIns="91400" tIns="45675" rIns="91400" bIns="456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Verdana"/>
              <a:buNone/>
            </a:pPr>
            <a:r>
              <a:rPr lang="x-none" sz="1800" b="0" i="0" u="none" strike="noStrike" cap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Hva kjennetegner ansvarsforståelsen i disse to skolene?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</a:pPr>
            <a:endParaRPr sz="12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63" name="Shape 363"/>
          <p:cNvSpPr txBox="1">
            <a:spLocks noGrp="1"/>
          </p:cNvSpPr>
          <p:nvPr>
            <p:ph type="sldNum" idx="12"/>
          </p:nvPr>
        </p:nvSpPr>
        <p:spPr>
          <a:xfrm>
            <a:off x="3850448" y="9428583"/>
            <a:ext cx="2945658" cy="496331"/>
          </a:xfrm>
          <a:prstGeom prst="rect">
            <a:avLst/>
          </a:prstGeom>
          <a:noFill/>
          <a:ln>
            <a:noFill/>
          </a:ln>
        </p:spPr>
        <p:txBody>
          <a:bodyPr wrap="square" lIns="91400" tIns="45675" rIns="91400" bIns="456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</a:pPr>
            <a:fld id="{00000000-1234-1234-1234-123412341234}" type="slidenum">
              <a:rPr lang="x-none"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7</a:t>
            </a:fld>
            <a:endParaRPr sz="12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180894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Shape 347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48" name="Shape 348"/>
          <p:cNvSpPr txBox="1">
            <a:spLocks noGrp="1"/>
          </p:cNvSpPr>
          <p:nvPr>
            <p:ph type="body" idx="1"/>
          </p:nvPr>
        </p:nvSpPr>
        <p:spPr>
          <a:xfrm>
            <a:off x="679769" y="4715157"/>
            <a:ext cx="5438139" cy="4466986"/>
          </a:xfrm>
          <a:prstGeom prst="rect">
            <a:avLst/>
          </a:prstGeom>
          <a:noFill/>
          <a:ln>
            <a:noFill/>
          </a:ln>
        </p:spPr>
        <p:txBody>
          <a:bodyPr wrap="square" lIns="91400" tIns="45675" rIns="91400" bIns="45675" anchor="t" anchorCtr="0">
            <a:noAutofit/>
          </a:bodyPr>
          <a:lstStyle/>
          <a:p>
            <a:pPr marL="0" marR="0" lvl="0" indent="0" algn="l" rtl="0">
              <a:spcBef>
                <a:spcPts val="357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</a:pPr>
            <a:endParaRPr sz="12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49" name="Shape 349"/>
          <p:cNvSpPr txBox="1">
            <a:spLocks noGrp="1"/>
          </p:cNvSpPr>
          <p:nvPr>
            <p:ph type="sldNum" idx="12"/>
          </p:nvPr>
        </p:nvSpPr>
        <p:spPr>
          <a:xfrm>
            <a:off x="3850448" y="9428583"/>
            <a:ext cx="2945658" cy="496331"/>
          </a:xfrm>
          <a:prstGeom prst="rect">
            <a:avLst/>
          </a:prstGeom>
          <a:noFill/>
          <a:ln>
            <a:noFill/>
          </a:ln>
        </p:spPr>
        <p:txBody>
          <a:bodyPr wrap="square" lIns="91400" tIns="45675" rIns="91400" bIns="456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</a:pPr>
            <a:fld id="{00000000-1234-1234-1234-123412341234}" type="slidenum">
              <a:rPr lang="x-none"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8</a:t>
            </a:fld>
            <a:endParaRPr sz="12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319071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BC627B-83E2-4141-8525-1BC3649B7430}" type="slidenum"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69562" indent="-169562" defTabSz="911709">
              <a:buFont typeface="Arial" panose="020B0604020202020204" pitchFamily="34" charset="0"/>
              <a:buChar char="•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417591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BC627B-83E2-4141-8525-1BC3649B7430}" type="slidenum">
              <a:rPr lang="nb-NO"/>
              <a:pPr/>
              <a:t>10</a:t>
            </a:fld>
            <a:endParaRPr lang="nb-NO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51575"/>
            <a:endParaRPr lang="nb-NO" altLang="nb-NO" noProof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751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10:notes"/>
          <p:cNvSpPr txBox="1">
            <a:spLocks noGrp="1"/>
          </p:cNvSpPr>
          <p:nvPr>
            <p:ph type="body" idx="1"/>
          </p:nvPr>
        </p:nvSpPr>
        <p:spPr>
          <a:xfrm>
            <a:off x="673011" y="4681467"/>
            <a:ext cx="5384072" cy="4435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650" tIns="90650" rIns="90650" bIns="90650" anchor="t" anchorCtr="0">
            <a:noAutofit/>
          </a:bodyPr>
          <a:lstStyle/>
          <a:p>
            <a:pPr marL="0" marR="0" lvl="0" indent="0" algn="l" rtl="0">
              <a:spcBef>
                <a:spcPts val="357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62" name="Google Shape;36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80963" y="739775"/>
            <a:ext cx="6567487" cy="36957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BFB935C-5C84-4CA3-9EF2-530CD9C6A0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2250AA2-85DD-476E-B840-766C4EA12C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EA3CF60-61E9-442D-BF94-66CBD03E3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BF158-2FC6-492F-8721-130889825563}" type="datetimeFigureOut">
              <a:rPr lang="nb-NO" smtClean="0"/>
              <a:t>27.12.2020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E9605FF-5D4F-4E1A-8512-61844130F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594DAE2-9F6A-4ECC-AE77-E22B72C24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A808-9F1E-4303-967D-ACC43BF377F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8444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3CEEF48-35A1-4D9D-A994-FE5A56F74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9020CBE8-3751-487D-B8DE-5E0A3B7156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4A0E558-5073-44F5-A2E7-F785E6D22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BF158-2FC6-492F-8721-130889825563}" type="datetimeFigureOut">
              <a:rPr lang="nb-NO" smtClean="0"/>
              <a:t>27.12.2020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3110006-834F-4D02-9920-16B208134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9FA345B-CB7B-4E45-8DF8-9185B93B5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A808-9F1E-4303-967D-ACC43BF377F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01339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6A9AE455-ED2F-4359-B2E9-BAE57A5FEF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CB5A5216-0D4D-4081-A1D9-1171FC8C65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895B48D-D3E9-48A3-8E3A-F577D0876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BF158-2FC6-492F-8721-130889825563}" type="datetimeFigureOut">
              <a:rPr lang="nb-NO" smtClean="0"/>
              <a:t>27.12.2020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B74A308-48FC-4506-9B17-EF30930C9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1CCB8E4-9786-4200-8B3B-C0887D8D0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A808-9F1E-4303-967D-ACC43BF377F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15192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ø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 descr="Et bilde som inneholder objekt&#10;&#10;&#10;&#10;Automatisk generert beskrivelse">
            <a:extLst>
              <a:ext uri="{FF2B5EF4-FFF2-40B4-BE49-F238E27FC236}">
                <a16:creationId xmlns:a16="http://schemas.microsoft.com/office/drawing/2014/main" id="{F28135A9-7864-EA42-BC35-11CA46B6CB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65550" y="2901950"/>
            <a:ext cx="4660900" cy="105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333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på rød bakgrunn">
    <p:bg>
      <p:bgPr>
        <a:solidFill>
          <a:srgbClr val="D200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14C717CD-C564-444B-9B54-49514DB5E2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65550" y="2901950"/>
            <a:ext cx="4660900" cy="105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4937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>
            <a:extLst>
              <a:ext uri="{FF2B5EF4-FFF2-40B4-BE49-F238E27FC236}">
                <a16:creationId xmlns:a16="http://schemas.microsoft.com/office/drawing/2014/main" id="{C3D1DC64-24A8-7C45-B7B6-71B1E06786B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71900" y="2997200"/>
            <a:ext cx="46482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4301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on red background">
    <p:bg>
      <p:bgPr>
        <a:solidFill>
          <a:srgbClr val="D200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2E5B0986-EDA4-E645-A2CC-7235DFEBFA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71900" y="2997200"/>
            <a:ext cx="46482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6743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ap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00B2ABB-797D-6D4E-8B9C-7322AB6B54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D2002B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C16EDBB-B8D9-674E-B664-6D4E9C1BB6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undertittelstil i malen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911BBE4A-C00E-5649-91D8-9C0E408B4ED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2768" y="6073079"/>
            <a:ext cx="1022976" cy="427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0368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unktl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2C68AED-3A99-704D-8F97-DB2A70EDE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D2002B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E4A1D1D-C8A3-914A-83EF-30FC6150C8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 b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nb-NO" dirty="0"/>
              <a:t>Rediger tekststiler i malen
Andre nivå
Tredje nivå
Fjerde nivå
Femte nivå</a:t>
            </a:r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6F18708-A87B-1B46-B96E-29C6E8ABB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7315200" cy="365125"/>
          </a:xfrm>
          <a:prstGeom prst="rect">
            <a:avLst/>
          </a:prstGeom>
        </p:spPr>
        <p:txBody>
          <a:bodyPr/>
          <a:lstStyle/>
          <a:p>
            <a:r>
              <a:rPr lang="nb-NO" dirty="0"/>
              <a:t>Kildehenvisning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6D576525-A9DD-134A-B8A4-C33D341D627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2768" y="6073079"/>
            <a:ext cx="1022976" cy="427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9994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mart punktl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2C68AED-3A99-704D-8F97-DB2A70EDE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D2002B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E4A1D1D-C8A3-914A-83EF-30FC6150C8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 b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nb-NO" dirty="0"/>
              <a:t>Rediger tekststiler i malen
Andre nivå
Tredje nivå
Fjerde nivå
Femte nivå</a:t>
            </a:r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6F18708-A87B-1B46-B96E-29C6E8ABB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7315200" cy="365125"/>
          </a:xfrm>
          <a:prstGeom prst="rect">
            <a:avLst/>
          </a:prstGeom>
        </p:spPr>
        <p:txBody>
          <a:bodyPr/>
          <a:lstStyle/>
          <a:p>
            <a:r>
              <a:rPr lang="nb-NO" dirty="0"/>
              <a:t>Kildehenvisning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A8F34021-95FB-D242-9C05-021599F2B0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2768" y="6073079"/>
            <a:ext cx="1022976" cy="427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439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1C1C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C1C1C1"/>
                      </p:to>
                    </p:animClr>
                  </p:subTnLst>
                </p:cTn>
              </p:par>
            </p:tnLst>
          </p:tmpl>
        </p:tmplLst>
      </p:bldP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E4A1D1D-C8A3-914A-83EF-30FC6150C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1292" y="949569"/>
            <a:ext cx="10392507" cy="4655100"/>
          </a:xfrm>
        </p:spPr>
        <p:txBody>
          <a:bodyPr>
            <a:normAutofit/>
          </a:bodyPr>
          <a:lstStyle>
            <a:lvl1pPr marL="0" indent="0">
              <a:buNone/>
              <a:defRPr sz="2000" b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nb-NO" dirty="0"/>
              <a:t>Rediger tekststiler i malen
Andre nivå
Tredje nivå
Fjerde nivå
Femte nivå</a:t>
            </a:r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6F18708-A87B-1B46-B96E-29C6E8ABB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5908431"/>
            <a:ext cx="7315200" cy="365125"/>
          </a:xfrm>
          <a:prstGeom prst="rect">
            <a:avLst/>
          </a:prstGeom>
        </p:spPr>
        <p:txBody>
          <a:bodyPr/>
          <a:lstStyle/>
          <a:p>
            <a:r>
              <a:rPr lang="nb-NO" dirty="0"/>
              <a:t>Kildehenvisning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2E32101C-9D0A-874D-B2A1-659D9078999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2768" y="6073079"/>
            <a:ext cx="1022976" cy="427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84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418D040-2E00-43EB-A08A-83666E2D3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F2F5558-6221-4D48-AFB1-4088D04AA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A747323-7104-47FA-9004-CD730CD0C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BF158-2FC6-492F-8721-130889825563}" type="datetimeFigureOut">
              <a:rPr lang="nb-NO" smtClean="0"/>
              <a:t>27.12.2020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DCA70EE-D060-47FF-ACDF-7AE3D2977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69163B2-6B01-4FA8-8E29-6EC546148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A808-9F1E-4303-967D-ACC43BF377F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67997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13A3025-CD08-FD43-8BF8-D83B80F2D37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08405" y="1917700"/>
            <a:ext cx="6486258" cy="2070100"/>
          </a:xfrm>
        </p:spPr>
        <p:txBody>
          <a:bodyPr anchor="b">
            <a:normAutofit/>
          </a:bodyPr>
          <a:lstStyle>
            <a:lvl1pPr marL="0" indent="0">
              <a:buNone/>
              <a:defRPr sz="3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nb-NO" dirty="0"/>
              <a:t>Sitat fra kjent person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D0A5E21-6A22-7D43-B2F4-6F47285A42E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08405" y="4203700"/>
            <a:ext cx="6486258" cy="482600"/>
          </a:xfrm>
        </p:spPr>
        <p:txBody>
          <a:bodyPr/>
          <a:lstStyle>
            <a:lvl1pPr marL="0" indent="0">
              <a:buNone/>
              <a:defRPr b="1">
                <a:solidFill>
                  <a:srgbClr val="C00000"/>
                </a:solidFill>
              </a:defRPr>
            </a:lvl1pPr>
          </a:lstStyle>
          <a:p>
            <a:r>
              <a:rPr lang="nb-NO" dirty="0"/>
              <a:t>Navn på person</a:t>
            </a:r>
          </a:p>
        </p:txBody>
      </p:sp>
      <p:sp>
        <p:nvSpPr>
          <p:cNvPr id="14" name="Plassholder for tekst 13">
            <a:extLst>
              <a:ext uri="{FF2B5EF4-FFF2-40B4-BE49-F238E27FC236}">
                <a16:creationId xmlns:a16="http://schemas.microsoft.com/office/drawing/2014/main" id="{C06D30DD-C9AA-A74E-8236-A55A61266FB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08405" y="4686300"/>
            <a:ext cx="6486258" cy="482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nb-NO" dirty="0"/>
              <a:t>Tittel på person</a:t>
            </a:r>
          </a:p>
        </p:txBody>
      </p:sp>
      <p:sp>
        <p:nvSpPr>
          <p:cNvPr id="16" name="Plassholder for bilde 15">
            <a:extLst>
              <a:ext uri="{FF2B5EF4-FFF2-40B4-BE49-F238E27FC236}">
                <a16:creationId xmlns:a16="http://schemas.microsoft.com/office/drawing/2014/main" id="{C642F17B-7F49-F045-B8A0-848CC25C0D7F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672699" y="1404938"/>
            <a:ext cx="3810000" cy="4302125"/>
          </a:xfrm>
        </p:spPr>
        <p:txBody>
          <a:bodyPr/>
          <a:lstStyle/>
          <a:p>
            <a:r>
              <a:rPr lang="nb-NO" dirty="0"/>
              <a:t>Bilde av person</a:t>
            </a:r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919A7B9F-5930-C948-A4DE-88F9CF947A6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2768" y="6073079"/>
            <a:ext cx="1022976" cy="427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5036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ACA2F30-5B48-0D4B-A64D-C11205F3E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6678" y="365125"/>
            <a:ext cx="10267122" cy="1325563"/>
          </a:xfrm>
        </p:spPr>
        <p:txBody>
          <a:bodyPr/>
          <a:lstStyle>
            <a:lvl1pPr>
              <a:defRPr>
                <a:solidFill>
                  <a:srgbClr val="D2002B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0FB60E4-9D32-0846-B8BB-D8ACEE6ED1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6678" y="1825625"/>
            <a:ext cx="4933122" cy="4351338"/>
          </a:xfrm>
        </p:spPr>
        <p:txBody>
          <a:bodyPr>
            <a:normAutofit/>
          </a:bodyPr>
          <a:lstStyle>
            <a:lvl1pPr>
              <a:defRPr sz="2000" b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nb-NO" dirty="0"/>
              <a:t>Rediger tekststiler i malen
Andre nivå
Tredje nivå
Fjerde nivå
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A7ACAD7-72B5-0D48-840B-452B3A1E13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20676" y="1825625"/>
            <a:ext cx="4933123" cy="4351338"/>
          </a:xfrm>
        </p:spPr>
        <p:txBody>
          <a:bodyPr>
            <a:normAutofit/>
          </a:bodyPr>
          <a:lstStyle>
            <a:lvl1pPr>
              <a:defRPr sz="2000" b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nb-NO" dirty="0"/>
              <a:t>Rediger tekststiler i malen
Andre nivå
Tredje nivå
Fjerde nivå
Femte nivå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D197341D-3588-5C46-8574-6F5019C0FF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2768" y="6073079"/>
            <a:ext cx="1022976" cy="427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5539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skjerm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bilde 6">
            <a:extLst>
              <a:ext uri="{FF2B5EF4-FFF2-40B4-BE49-F238E27FC236}">
                <a16:creationId xmlns:a16="http://schemas.microsoft.com/office/drawing/2014/main" id="{6650CA9E-144D-2B4B-8399-F29546F1AF9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>
              <a:defRPr>
                <a:solidFill>
                  <a:schemeClr val="tx1">
                    <a:alpha val="74000"/>
                  </a:schemeClr>
                </a:solidFill>
              </a:defRPr>
            </a:lvl1pPr>
          </a:lstStyle>
          <a:p>
            <a:r>
              <a:rPr lang="nb-NO" dirty="0"/>
              <a:t>Slipp et bilde her</a:t>
            </a: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B155B4C0-4369-4842-A92C-0BEF7F141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0325"/>
            <a:ext cx="10515600" cy="1325563"/>
          </a:xfrm>
        </p:spPr>
        <p:txBody>
          <a:bodyPr>
            <a:normAutofit/>
          </a:bodyPr>
          <a:lstStyle>
            <a:lvl1pPr>
              <a:defRPr sz="6000">
                <a:solidFill>
                  <a:srgbClr val="D2002B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DDDD14DF-A6E8-464B-9DFA-D66A7CDBFF3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2768" y="6073079"/>
            <a:ext cx="1022976" cy="427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4780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 userDrawn="1"/>
        </p:nvSpPr>
        <p:spPr>
          <a:xfrm>
            <a:off x="0" y="1"/>
            <a:ext cx="12192000" cy="2805695"/>
          </a:xfrm>
          <a:prstGeom prst="rect">
            <a:avLst/>
          </a:prstGeom>
          <a:solidFill>
            <a:srgbClr val="F2F3F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400"/>
          </a:p>
        </p:txBody>
      </p:sp>
      <p:pic>
        <p:nvPicPr>
          <p:cNvPr id="14" name="Bild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237" y="1000124"/>
            <a:ext cx="2440153" cy="30501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72124" y="1499784"/>
            <a:ext cx="7983499" cy="1143000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sz="4000" b="1">
                <a:solidFill>
                  <a:srgbClr val="D2002B"/>
                </a:solidFill>
              </a:defRPr>
            </a:lvl1pPr>
          </a:lstStyle>
          <a:p>
            <a:r>
              <a:rPr lang="nb-NO" dirty="0"/>
              <a:t>Navn navn</a:t>
            </a:r>
            <a:endParaRPr lang="en-US" dirty="0"/>
          </a:p>
        </p:txBody>
      </p:sp>
      <p:sp>
        <p:nvSpPr>
          <p:cNvPr id="15" name="Plassholder for tekst 14"/>
          <p:cNvSpPr>
            <a:spLocks noGrp="1"/>
          </p:cNvSpPr>
          <p:nvPr>
            <p:ph type="body" sz="quarter" idx="10" hasCustomPrompt="1"/>
          </p:nvPr>
        </p:nvSpPr>
        <p:spPr>
          <a:xfrm>
            <a:off x="3971562" y="1000125"/>
            <a:ext cx="7975879" cy="469055"/>
          </a:xfrm>
        </p:spPr>
        <p:txBody>
          <a:bodyPr>
            <a:noAutofit/>
          </a:bodyPr>
          <a:lstStyle>
            <a:lvl1pPr marL="0" indent="0" algn="l">
              <a:buNone/>
              <a:defRPr sz="2667" b="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609585" indent="0">
              <a:buNone/>
              <a:defRPr sz="2667"/>
            </a:lvl2pPr>
            <a:lvl3pPr marL="1219170" indent="0">
              <a:buNone/>
              <a:defRPr sz="2667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</a:lstStyle>
          <a:p>
            <a:pPr lvl="0"/>
            <a:r>
              <a:rPr lang="nb-NO" dirty="0"/>
              <a:t>Fakultet</a:t>
            </a:r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1" hasCustomPrompt="1"/>
          </p:nvPr>
        </p:nvSpPr>
        <p:spPr>
          <a:xfrm>
            <a:off x="1099928" y="1000125"/>
            <a:ext cx="2442461" cy="3050191"/>
          </a:xfrm>
        </p:spPr>
        <p:txBody>
          <a:bodyPr/>
          <a:lstStyle>
            <a:lvl1pPr>
              <a:defRPr baseline="0"/>
            </a:lvl1pPr>
          </a:lstStyle>
          <a:p>
            <a:r>
              <a:rPr lang="nb-NO" dirty="0"/>
              <a:t>Dra inn bilde</a:t>
            </a:r>
          </a:p>
        </p:txBody>
      </p:sp>
      <p:sp>
        <p:nvSpPr>
          <p:cNvPr id="19" name="Plassholder for tekst 18"/>
          <p:cNvSpPr>
            <a:spLocks noGrp="1"/>
          </p:cNvSpPr>
          <p:nvPr>
            <p:ph type="body" sz="quarter" idx="12" hasCustomPrompt="1"/>
          </p:nvPr>
        </p:nvSpPr>
        <p:spPr>
          <a:xfrm>
            <a:off x="3975651" y="3552172"/>
            <a:ext cx="7975879" cy="2578213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rgbClr val="141E28"/>
                </a:solidFill>
              </a:defRPr>
            </a:lvl1pPr>
          </a:lstStyle>
          <a:p>
            <a:pPr lvl="0"/>
            <a:r>
              <a:rPr lang="nb-NO" dirty="0"/>
              <a:t>Beskrivelse</a:t>
            </a:r>
          </a:p>
        </p:txBody>
      </p:sp>
      <p:sp>
        <p:nvSpPr>
          <p:cNvPr id="20" name="Plassholder for tekst 14"/>
          <p:cNvSpPr>
            <a:spLocks noGrp="1"/>
          </p:cNvSpPr>
          <p:nvPr>
            <p:ph type="body" sz="quarter" idx="13" hasCustomPrompt="1"/>
          </p:nvPr>
        </p:nvSpPr>
        <p:spPr>
          <a:xfrm>
            <a:off x="3971561" y="2994120"/>
            <a:ext cx="7975880" cy="418984"/>
          </a:xfrm>
        </p:spPr>
        <p:txBody>
          <a:bodyPr>
            <a:noAutofit/>
          </a:bodyPr>
          <a:lstStyle>
            <a:lvl1pPr marL="0" indent="0" algn="l">
              <a:buNone/>
              <a:defRPr sz="2400" b="0" baseline="0">
                <a:solidFill>
                  <a:srgbClr val="141E28"/>
                </a:solidFill>
              </a:defRPr>
            </a:lvl1pPr>
            <a:lvl2pPr marL="609585" indent="0">
              <a:buNone/>
              <a:defRPr sz="2667"/>
            </a:lvl2pPr>
            <a:lvl3pPr marL="1219170" indent="0">
              <a:buNone/>
              <a:defRPr sz="2667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602F63FA-675E-D540-9D05-CFDFF921A59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42768" y="6073079"/>
            <a:ext cx="1022976" cy="427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8898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BEC76104-09FF-124D-96F5-7E24E2687FE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2768" y="6073079"/>
            <a:ext cx="1022976" cy="427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634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1C6BE2B-A4A8-4645-9E6E-9CC9AA680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2BD9ED3-D29E-4352-92F7-42F3D518C9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ACFAB63-3C5B-4180-9BE2-D834C1033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BF158-2FC6-492F-8721-130889825563}" type="datetimeFigureOut">
              <a:rPr lang="nb-NO" smtClean="0"/>
              <a:t>27.12.2020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48736C3-3808-49E6-996F-85ABD7A6C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1ACDB9A-38C5-4018-AFFC-B68C3B201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A808-9F1E-4303-967D-ACC43BF377F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31183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5FA27CE-7FA2-47AD-830C-024C53B82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0BA3F27-348C-4635-BCA0-64E4833BF7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5D8A008-614B-48FD-8F1B-213B1851C6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BEEDF09-7DC6-488B-B525-DF8ED19E3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BF158-2FC6-492F-8721-130889825563}" type="datetimeFigureOut">
              <a:rPr lang="nb-NO" smtClean="0"/>
              <a:t>27.12.2020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E1B894B-3C66-4A4E-A8F9-DFAA36938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9D89AEF-A46A-44AA-8E27-CE36162B0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A808-9F1E-4303-967D-ACC43BF377F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0504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3E675C9-0DE7-452E-A992-6CA59ECFA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A80ABBA-0AE4-4C5C-91F2-486AE630D3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EDA4478-C7BA-4EE7-9F46-6B658F1F5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894B59BC-AADB-4706-BE8D-75731A8D3D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177641E3-D652-4A03-8855-15BD35A413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B0F008E9-D8EF-493E-BF7E-7DDBC8884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BF158-2FC6-492F-8721-130889825563}" type="datetimeFigureOut">
              <a:rPr lang="nb-NO" smtClean="0"/>
              <a:t>27.12.2020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31D8B7DE-633D-4E58-8B82-D5558D399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D73A060F-1D11-44C2-9297-11DD0E1F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A808-9F1E-4303-967D-ACC43BF377F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4118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CE3AB1F-5075-45BD-B352-F2660E2C4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2C71D81C-01BF-4DDA-BB14-46E5B6548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BF158-2FC6-492F-8721-130889825563}" type="datetimeFigureOut">
              <a:rPr lang="nb-NO" smtClean="0"/>
              <a:t>27.12.2020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3696B91-E227-4763-AAEA-9F2446467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DEB960CB-4D8A-48C5-824C-606316CCB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A808-9F1E-4303-967D-ACC43BF377F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08916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2E8B6DA3-35FD-451D-A574-B082D6F65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BF158-2FC6-492F-8721-130889825563}" type="datetimeFigureOut">
              <a:rPr lang="nb-NO" smtClean="0"/>
              <a:t>27.12.2020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CF369F23-128A-40E9-94C4-12ACE2183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60914F54-6CBA-429B-A650-90DAC156E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A808-9F1E-4303-967D-ACC43BF377F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75235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8107BE3-1C96-43EC-A27C-EE889ABC1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CF57188-AB53-4951-9D85-9AEB431E0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C822829A-505E-487C-8FAF-425C6165E7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2E2C96B-13A9-49CB-9D36-145D9755E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BF158-2FC6-492F-8721-130889825563}" type="datetimeFigureOut">
              <a:rPr lang="nb-NO" smtClean="0"/>
              <a:t>27.12.2020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4F5BC77-01BA-43ED-807A-ADE90CAF0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5551B9B-8127-43D1-A429-520252041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A808-9F1E-4303-967D-ACC43BF377F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3717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66CBF52-B479-4727-8554-C6409C77B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1DB73D6A-5D5C-4F9C-BEC8-7FE428E3B6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64B0227-8178-43E2-94C0-97B44033B3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48A7E2D-1EA1-461B-9220-75875A622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BF158-2FC6-492F-8721-130889825563}" type="datetimeFigureOut">
              <a:rPr lang="nb-NO" smtClean="0"/>
              <a:t>27.12.2020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1A7469C-9F90-4135-B8AB-FACC91690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98851DB-ED07-4AA1-9E46-626E7D4AB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A808-9F1E-4303-967D-ACC43BF377F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73548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14F9314F-B607-4E94-9098-8F9DC6BD0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C554B2D-671A-4A70-876B-2F37D77CE7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6B72216-BCE5-4210-9DDF-7431974207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BF158-2FC6-492F-8721-130889825563}" type="datetimeFigureOut">
              <a:rPr lang="nb-NO" smtClean="0"/>
              <a:t>27.12.2020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1ED61B5-8666-4C7A-B1C1-04DC0560DB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C47C55F-752E-4850-B8D2-4DD752A37D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2A808-9F1E-4303-967D-ACC43BF377F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66408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C1BAEA73-34F4-FC4E-A04E-D8CD13CC0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292" y="365125"/>
            <a:ext cx="1039250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1B6CA0A-85B8-2046-B593-F7CCB636AA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1292" y="1825625"/>
            <a:ext cx="10392507" cy="4351338"/>
          </a:xfrm>
          <a:prstGeom prst="rect">
            <a:avLst/>
          </a:prstGeom>
        </p:spPr>
        <p:txBody>
          <a:bodyPr vert="horz" lIns="90000" tIns="45720" rIns="91440" bIns="45720" rtlCol="0">
            <a:normAutofit/>
          </a:bodyPr>
          <a:lstStyle/>
          <a:p>
            <a:r>
              <a:rPr lang="nb-NO" dirty="0"/>
              <a:t>Rediger tekststiler i malen
Andre nivå
Tredje nivå
Fjerde nivå
Femte nivå</a:t>
            </a:r>
          </a:p>
          <a:p>
            <a:pPr lvl="1"/>
            <a:r>
              <a:rPr lang="nb-NO" dirty="0"/>
              <a:t>Punkt under punktet	</a:t>
            </a: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1F616952-0E30-D94F-8510-46719335E800}"/>
              </a:ext>
            </a:extLst>
          </p:cNvPr>
          <p:cNvSpPr txBox="1"/>
          <p:nvPr userDrawn="1"/>
        </p:nvSpPr>
        <p:spPr>
          <a:xfrm>
            <a:off x="10007600" y="6553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34014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i="0" kern="1200">
          <a:solidFill>
            <a:schemeClr val="tx1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F802DD4-9A91-44F2-B85E-495AC3879C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349750"/>
          </a:xfrm>
        </p:spPr>
        <p:txBody>
          <a:bodyPr>
            <a:normAutofit/>
          </a:bodyPr>
          <a:lstStyle/>
          <a:p>
            <a:r>
              <a:rPr lang="nb-NO" dirty="0"/>
              <a:t>Presentasjon av</a:t>
            </a:r>
            <a:br>
              <a:rPr lang="nb-NO" dirty="0"/>
            </a:br>
            <a:r>
              <a:rPr lang="nb-NO" dirty="0"/>
              <a:t>School-In</a:t>
            </a:r>
            <a:br>
              <a:rPr lang="nb-NO" dirty="0"/>
            </a:br>
            <a:r>
              <a:rPr lang="nb-NO" sz="4000"/>
              <a:t>En arbeidsmetode </a:t>
            </a:r>
            <a:r>
              <a:rPr lang="nb-NO" sz="4000" dirty="0"/>
              <a:t>for utvikling av inkluderende fellesskap</a:t>
            </a:r>
            <a:br>
              <a:rPr lang="nb-NO" dirty="0"/>
            </a:b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62060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68401" y="404664"/>
            <a:ext cx="9259170" cy="838200"/>
          </a:xfrm>
        </p:spPr>
        <p:txBody>
          <a:bodyPr>
            <a:normAutofit fontScale="90000"/>
          </a:bodyPr>
          <a:lstStyle/>
          <a:p>
            <a:r>
              <a:rPr kumimoji="0" lang="nb-NO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Refleksjon som forutsetning for utvikling?</a:t>
            </a:r>
            <a:endParaRPr lang="nb-NO" sz="28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905001" y="1242865"/>
            <a:ext cx="8532813" cy="5159524"/>
          </a:xfrm>
        </p:spPr>
        <p:txBody>
          <a:bodyPr>
            <a:normAutofit lnSpcReduction="10000"/>
          </a:bodyPr>
          <a:lstStyle/>
          <a:p>
            <a:r>
              <a:rPr lang="nb-NO" dirty="0"/>
              <a:t>1. ordens refleksjon: </a:t>
            </a:r>
          </a:p>
          <a:p>
            <a:pPr lvl="1"/>
            <a:r>
              <a:rPr lang="nb-NO" sz="2800" dirty="0"/>
              <a:t>Beskriver det som er og slik det burde være</a:t>
            </a:r>
            <a:endParaRPr lang="en-US" sz="2800" dirty="0"/>
          </a:p>
          <a:p>
            <a:r>
              <a:rPr lang="en-US" altLang="nb-NO" dirty="0"/>
              <a:t>2. </a:t>
            </a:r>
            <a:r>
              <a:rPr lang="nb-NO" altLang="nb-NO" dirty="0"/>
              <a:t>ordens refleksjon: </a:t>
            </a:r>
          </a:p>
          <a:p>
            <a:pPr lvl="1"/>
            <a:r>
              <a:rPr lang="nb-NO" altLang="nb-NO" sz="2800" dirty="0"/>
              <a:t>Stiller spørsmål ved egen praksis</a:t>
            </a:r>
          </a:p>
          <a:p>
            <a:pPr lvl="1"/>
            <a:r>
              <a:rPr lang="nb-NO" altLang="nb-NO" sz="2800" dirty="0"/>
              <a:t>Gjøre seg selv til gjenstand for kritisk refleksjon</a:t>
            </a:r>
          </a:p>
          <a:p>
            <a:pPr lvl="1"/>
            <a:r>
              <a:rPr lang="nb-NO" altLang="nb-NO" sz="2800" dirty="0"/>
              <a:t>Analysere og kritisere virksomhetens hverdagspraksis</a:t>
            </a:r>
          </a:p>
          <a:p>
            <a:pPr lvl="1"/>
            <a:endParaRPr lang="nb-NO" sz="2800" dirty="0"/>
          </a:p>
          <a:p>
            <a:pPr marL="342900" indent="-342900"/>
            <a:r>
              <a:rPr lang="nb-NO" dirty="0"/>
              <a:t>Reflekterer </a:t>
            </a:r>
            <a:r>
              <a:rPr lang="nb-NO" i="1" dirty="0">
                <a:solidFill>
                  <a:srgbClr val="FF0000"/>
                </a:solidFill>
              </a:rPr>
              <a:t>på</a:t>
            </a:r>
            <a:r>
              <a:rPr lang="nb-NO" i="1" dirty="0"/>
              <a:t> noe (situasjon/elev)</a:t>
            </a:r>
            <a:r>
              <a:rPr lang="nb-NO" dirty="0"/>
              <a:t>, vi tenker </a:t>
            </a:r>
            <a:r>
              <a:rPr lang="nb-NO" i="1" dirty="0">
                <a:solidFill>
                  <a:srgbClr val="FF0000"/>
                </a:solidFill>
              </a:rPr>
              <a:t>med </a:t>
            </a:r>
            <a:r>
              <a:rPr lang="nb-NO" i="1" dirty="0"/>
              <a:t>noe (begreper -), </a:t>
            </a:r>
            <a:r>
              <a:rPr lang="nb-NO" i="1" dirty="0">
                <a:solidFill>
                  <a:schemeClr val="tx1"/>
                </a:solidFill>
              </a:rPr>
              <a:t>ut </a:t>
            </a:r>
            <a:r>
              <a:rPr lang="nb-NO" i="1" dirty="0">
                <a:solidFill>
                  <a:srgbClr val="FF0000"/>
                </a:solidFill>
              </a:rPr>
              <a:t>fra</a:t>
            </a:r>
            <a:r>
              <a:rPr lang="nb-NO" i="1" dirty="0">
                <a:solidFill>
                  <a:schemeClr val="tx1"/>
                </a:solidFill>
              </a:rPr>
              <a:t> noe  </a:t>
            </a:r>
            <a:r>
              <a:rPr lang="nb-NO" i="1" dirty="0"/>
              <a:t>(motivasjon/mål) og </a:t>
            </a:r>
            <a:r>
              <a:rPr lang="nb-NO" i="1" dirty="0">
                <a:solidFill>
                  <a:srgbClr val="FF0000"/>
                </a:solidFill>
              </a:rPr>
              <a:t>innenfor </a:t>
            </a:r>
            <a:r>
              <a:rPr lang="nb-NO" i="1" dirty="0"/>
              <a:t>noe (skolen, trinnet, teamet)</a:t>
            </a:r>
            <a:r>
              <a:rPr lang="nb-NO" altLang="nb-NO" dirty="0"/>
              <a:t> (</a:t>
            </a:r>
            <a:r>
              <a:rPr lang="nb-NO" altLang="nb-NO" dirty="0" err="1"/>
              <a:t>Wackerhausen</a:t>
            </a:r>
            <a:r>
              <a:rPr lang="nb-NO" altLang="nb-NO" dirty="0"/>
              <a:t>, 2009)</a:t>
            </a:r>
          </a:p>
          <a:p>
            <a:pPr marL="0" indent="0">
              <a:buNone/>
            </a:pPr>
            <a:r>
              <a:rPr lang="nb-NO" altLang="nb-NO" sz="1600" dirty="0"/>
              <a:t>			(Se presentasjoner under utviklingsområdet; Profesjonsfellesskap)</a:t>
            </a:r>
          </a:p>
          <a:p>
            <a:pPr marL="342900" indent="-342900"/>
            <a:endParaRPr lang="nb-NO" dirty="0"/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334AA50A-6833-4B50-B63A-786E4C1831D5}" type="slidenum">
              <a:rPr lang="nb-NO"/>
              <a:pPr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9803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49"/>
          <p:cNvSpPr txBox="1">
            <a:spLocks noGrp="1"/>
          </p:cNvSpPr>
          <p:nvPr>
            <p:ph type="title"/>
          </p:nvPr>
        </p:nvSpPr>
        <p:spPr>
          <a:xfrm>
            <a:off x="1905000" y="912813"/>
            <a:ext cx="8532812" cy="838199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b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ts val="1400"/>
            </a:pPr>
            <a:r>
              <a:rPr lang="no-NO" sz="3200" dirty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Arbeidsprosessen</a:t>
            </a:r>
            <a:r>
              <a:rPr lang="nb-NO" sz="3200" dirty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br>
              <a:rPr lang="nb-NO" sz="3200" dirty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nb-NO" sz="2000" dirty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kan organiseres på et semester eller to</a:t>
            </a:r>
            <a:br>
              <a:rPr lang="nb-NO" sz="2000" dirty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nb-NO" sz="2000" dirty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Her kan dere skrive datoer der School-In er tema for fellessamlingene</a:t>
            </a:r>
            <a:endParaRPr sz="2000" dirty="0">
              <a:solidFill>
                <a:schemeClr val="dk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65" name="Google Shape;365;p49"/>
          <p:cNvSpPr txBox="1">
            <a:spLocks noGrp="1"/>
          </p:cNvSpPr>
          <p:nvPr>
            <p:ph type="sldNum" idx="12"/>
          </p:nvPr>
        </p:nvSpPr>
        <p:spPr>
          <a:xfrm>
            <a:off x="9142413" y="6553200"/>
            <a:ext cx="1295400" cy="23018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>
              <a:buClr>
                <a:schemeClr val="dk2"/>
              </a:buClr>
              <a:buSzPts val="800"/>
            </a:pPr>
            <a:fld id="{00000000-1234-1234-1234-123412341234}" type="slidenum">
              <a:rPr lang="no-NO" sz="80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pPr>
                <a:buClr>
                  <a:schemeClr val="dk2"/>
                </a:buClr>
                <a:buSzPts val="800"/>
              </a:pPr>
              <a:t>11</a:t>
            </a:fld>
            <a:endParaRPr sz="800">
              <a:solidFill>
                <a:schemeClr val="dk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grpSp>
        <p:nvGrpSpPr>
          <p:cNvPr id="366" name="Google Shape;366;p49"/>
          <p:cNvGrpSpPr/>
          <p:nvPr/>
        </p:nvGrpSpPr>
        <p:grpSpPr>
          <a:xfrm>
            <a:off x="1693374" y="2506428"/>
            <a:ext cx="9889026" cy="2976618"/>
            <a:chOff x="1735" y="714945"/>
            <a:chExt cx="8605416" cy="2976618"/>
          </a:xfrm>
        </p:grpSpPr>
        <p:sp>
          <p:nvSpPr>
            <p:cNvPr id="367" name="Google Shape;367;p49"/>
            <p:cNvSpPr/>
            <p:nvPr/>
          </p:nvSpPr>
          <p:spPr>
            <a:xfrm rot="5400000">
              <a:off x="264740" y="2254510"/>
              <a:ext cx="792210" cy="1318220"/>
            </a:xfrm>
            <a:prstGeom prst="corner">
              <a:avLst>
                <a:gd name="adj1" fmla="val 16120"/>
                <a:gd name="adj2" fmla="val 16110"/>
              </a:avLst>
            </a:prstGeom>
            <a:solidFill>
              <a:srgbClr val="8AAFC6"/>
            </a:solidFill>
            <a:ln w="25400" cap="flat" cmpd="sng">
              <a:solidFill>
                <a:srgbClr val="8AAFC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49"/>
            <p:cNvSpPr/>
            <p:nvPr/>
          </p:nvSpPr>
          <p:spPr>
            <a:xfrm>
              <a:off x="132500" y="2648374"/>
              <a:ext cx="1190096" cy="104318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9" name="Google Shape;369;p49"/>
            <p:cNvSpPr txBox="1"/>
            <p:nvPr/>
          </p:nvSpPr>
          <p:spPr>
            <a:xfrm>
              <a:off x="132499" y="2648374"/>
              <a:ext cx="1295403" cy="104318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t" anchorCtr="0">
              <a:noAutofit/>
            </a:bodyPr>
            <a:lstStyle/>
            <a:p>
              <a:pPr>
                <a:lnSpc>
                  <a:spcPct val="90000"/>
                </a:lnSpc>
                <a:buClr>
                  <a:srgbClr val="000000"/>
                </a:buClr>
                <a:buSzPts val="1600"/>
              </a:pPr>
              <a:r>
                <a:rPr lang="nb-NO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Kartlegging</a:t>
              </a:r>
              <a:endParaRPr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0" name="Google Shape;370;p49"/>
            <p:cNvSpPr/>
            <p:nvPr/>
          </p:nvSpPr>
          <p:spPr>
            <a:xfrm>
              <a:off x="1098051" y="2157462"/>
              <a:ext cx="224546" cy="224546"/>
            </a:xfrm>
            <a:prstGeom prst="triangle">
              <a:avLst>
                <a:gd name="adj" fmla="val 100000"/>
              </a:avLst>
            </a:prstGeom>
            <a:solidFill>
              <a:srgbClr val="8AAFC6"/>
            </a:solidFill>
            <a:ln w="25400" cap="flat" cmpd="sng">
              <a:solidFill>
                <a:srgbClr val="8AAFC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1" name="Google Shape;371;p49"/>
            <p:cNvSpPr/>
            <p:nvPr/>
          </p:nvSpPr>
          <p:spPr>
            <a:xfrm rot="5400000">
              <a:off x="1721651" y="1893996"/>
              <a:ext cx="792210" cy="1318220"/>
            </a:xfrm>
            <a:prstGeom prst="corner">
              <a:avLst>
                <a:gd name="adj1" fmla="val 16120"/>
                <a:gd name="adj2" fmla="val 16110"/>
              </a:avLst>
            </a:prstGeom>
            <a:solidFill>
              <a:srgbClr val="8AAFC6"/>
            </a:solidFill>
            <a:ln w="25400" cap="flat" cmpd="sng">
              <a:solidFill>
                <a:srgbClr val="8AAFC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2" name="Google Shape;372;p49"/>
            <p:cNvSpPr/>
            <p:nvPr/>
          </p:nvSpPr>
          <p:spPr>
            <a:xfrm>
              <a:off x="1589411" y="2287860"/>
              <a:ext cx="1190096" cy="104318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3" name="Google Shape;373;p49"/>
            <p:cNvSpPr txBox="1"/>
            <p:nvPr/>
          </p:nvSpPr>
          <p:spPr>
            <a:xfrm>
              <a:off x="1589411" y="2287860"/>
              <a:ext cx="1190096" cy="104318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t" anchorCtr="0">
              <a:noAutofit/>
            </a:bodyPr>
            <a:lstStyle/>
            <a:p>
              <a:pPr>
                <a:lnSpc>
                  <a:spcPct val="90000"/>
                </a:lnSpc>
                <a:buClr>
                  <a:srgbClr val="000000"/>
                </a:buClr>
                <a:buSzPts val="1600"/>
              </a:pPr>
              <a:r>
                <a:rPr lang="nb-NO" sz="160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Resultater</a:t>
              </a:r>
            </a:p>
            <a:p>
              <a:pPr>
                <a:lnSpc>
                  <a:spcPct val="90000"/>
                </a:lnSpc>
                <a:buClr>
                  <a:srgbClr val="000000"/>
                </a:buClr>
                <a:buSzPts val="1600"/>
              </a:pPr>
              <a:r>
                <a:rPr lang="no-NO" sz="160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Utviklings-</a:t>
              </a:r>
              <a:endParaRPr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>
                <a:lnSpc>
                  <a:spcPct val="90000"/>
                </a:lnSpc>
                <a:buClr>
                  <a:srgbClr val="000000"/>
                </a:buClr>
                <a:buSzPts val="1600"/>
              </a:pPr>
              <a:r>
                <a:rPr lang="nb-NO" sz="160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O</a:t>
              </a:r>
              <a:r>
                <a:rPr lang="no-NO" sz="160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mråde</a:t>
              </a:r>
              <a:endParaRPr lang="nb-NO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>
                <a:lnSpc>
                  <a:spcPct val="90000"/>
                </a:lnSpc>
                <a:buClr>
                  <a:srgbClr val="000000"/>
                </a:buClr>
                <a:buSzPts val="1600"/>
              </a:pPr>
              <a:r>
                <a:rPr lang="nb-NO" sz="160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Faglig innspill</a:t>
              </a:r>
            </a:p>
            <a:p>
              <a:pPr>
                <a:lnSpc>
                  <a:spcPct val="90000"/>
                </a:lnSpc>
                <a:buClr>
                  <a:srgbClr val="000000"/>
                </a:buClr>
                <a:buSzPts val="1600"/>
              </a:pPr>
              <a:r>
                <a:rPr lang="nb-NO" sz="160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Arbeids-</a:t>
              </a:r>
            </a:p>
            <a:p>
              <a:pPr>
                <a:lnSpc>
                  <a:spcPct val="90000"/>
                </a:lnSpc>
                <a:buClr>
                  <a:srgbClr val="000000"/>
                </a:buClr>
                <a:buSzPts val="1600"/>
              </a:pPr>
              <a:r>
                <a:rPr lang="nb-NO" sz="160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Måter</a:t>
              </a:r>
            </a:p>
            <a:p>
              <a:pPr>
                <a:lnSpc>
                  <a:spcPct val="90000"/>
                </a:lnSpc>
                <a:buClr>
                  <a:srgbClr val="000000"/>
                </a:buClr>
                <a:buSzPts val="1600"/>
              </a:pPr>
              <a:r>
                <a:rPr lang="nb-NO" sz="160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Tiltak</a:t>
              </a:r>
              <a:endParaRPr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4" name="Google Shape;374;p49"/>
            <p:cNvSpPr/>
            <p:nvPr/>
          </p:nvSpPr>
          <p:spPr>
            <a:xfrm>
              <a:off x="2554962" y="1796947"/>
              <a:ext cx="224546" cy="224546"/>
            </a:xfrm>
            <a:prstGeom prst="triangle">
              <a:avLst>
                <a:gd name="adj" fmla="val 100000"/>
              </a:avLst>
            </a:prstGeom>
            <a:solidFill>
              <a:srgbClr val="8AAFC6"/>
            </a:solidFill>
            <a:ln w="25400" cap="flat" cmpd="sng">
              <a:solidFill>
                <a:srgbClr val="8AAFC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5" name="Google Shape;375;p49"/>
            <p:cNvSpPr/>
            <p:nvPr/>
          </p:nvSpPr>
          <p:spPr>
            <a:xfrm rot="5400000">
              <a:off x="3178562" y="1533482"/>
              <a:ext cx="792210" cy="1318220"/>
            </a:xfrm>
            <a:prstGeom prst="corner">
              <a:avLst>
                <a:gd name="adj1" fmla="val 16120"/>
                <a:gd name="adj2" fmla="val 16110"/>
              </a:avLst>
            </a:prstGeom>
            <a:solidFill>
              <a:srgbClr val="8AAFC6"/>
            </a:solidFill>
            <a:ln w="25400" cap="flat" cmpd="sng">
              <a:solidFill>
                <a:srgbClr val="8AAFC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6" name="Google Shape;376;p49"/>
            <p:cNvSpPr/>
            <p:nvPr/>
          </p:nvSpPr>
          <p:spPr>
            <a:xfrm>
              <a:off x="3046322" y="1927346"/>
              <a:ext cx="1190096" cy="104318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49"/>
            <p:cNvSpPr txBox="1"/>
            <p:nvPr/>
          </p:nvSpPr>
          <p:spPr>
            <a:xfrm>
              <a:off x="3046325" y="1927351"/>
              <a:ext cx="1426144" cy="1043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t" anchorCtr="0">
              <a:noAutofit/>
            </a:bodyPr>
            <a:lstStyle/>
            <a:p>
              <a:pPr>
                <a:lnSpc>
                  <a:spcPct val="90000"/>
                </a:lnSpc>
                <a:buClr>
                  <a:srgbClr val="000000"/>
                </a:buClr>
                <a:buSzPts val="1600"/>
              </a:pPr>
              <a:r>
                <a:rPr lang="nb-NO" sz="160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Tilbakemelding</a:t>
              </a:r>
            </a:p>
            <a:p>
              <a:pPr>
                <a:lnSpc>
                  <a:spcPct val="90000"/>
                </a:lnSpc>
                <a:buClr>
                  <a:srgbClr val="000000"/>
                </a:buClr>
                <a:buSzPts val="1600"/>
              </a:pPr>
              <a:r>
                <a:rPr lang="nb-NO" sz="160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Faglig innspill</a:t>
              </a:r>
            </a:p>
            <a:p>
              <a:pPr>
                <a:lnSpc>
                  <a:spcPct val="90000"/>
                </a:lnSpc>
                <a:buClr>
                  <a:srgbClr val="000000"/>
                </a:buClr>
                <a:buSzPts val="1600"/>
              </a:pPr>
              <a:r>
                <a:rPr lang="nb-NO" sz="160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Arbeidsmåter</a:t>
              </a:r>
              <a:r>
                <a:rPr lang="no-NO" sz="160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endParaRPr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>
                <a:lnSpc>
                  <a:spcPct val="90000"/>
                </a:lnSpc>
                <a:spcBef>
                  <a:spcPts val="560"/>
                </a:spcBef>
                <a:buClr>
                  <a:srgbClr val="000000"/>
                </a:buClr>
                <a:buSzPts val="1600"/>
              </a:pPr>
              <a:r>
                <a:rPr lang="no-NO" sz="160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Tiltak</a:t>
              </a:r>
              <a:endParaRPr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8" name="Google Shape;378;p49"/>
            <p:cNvSpPr/>
            <p:nvPr/>
          </p:nvSpPr>
          <p:spPr>
            <a:xfrm>
              <a:off x="4011873" y="1436433"/>
              <a:ext cx="224546" cy="224546"/>
            </a:xfrm>
            <a:prstGeom prst="triangle">
              <a:avLst>
                <a:gd name="adj" fmla="val 100000"/>
              </a:avLst>
            </a:prstGeom>
            <a:solidFill>
              <a:srgbClr val="8AAFC6"/>
            </a:solidFill>
            <a:ln w="25400" cap="flat" cmpd="sng">
              <a:solidFill>
                <a:srgbClr val="8AAFC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9" name="Google Shape;379;p49"/>
            <p:cNvSpPr/>
            <p:nvPr/>
          </p:nvSpPr>
          <p:spPr>
            <a:xfrm rot="5400000">
              <a:off x="4635473" y="1172968"/>
              <a:ext cx="792210" cy="1318220"/>
            </a:xfrm>
            <a:prstGeom prst="corner">
              <a:avLst>
                <a:gd name="adj1" fmla="val 16120"/>
                <a:gd name="adj2" fmla="val 16110"/>
              </a:avLst>
            </a:prstGeom>
            <a:solidFill>
              <a:srgbClr val="8AAFC6"/>
            </a:solidFill>
            <a:ln w="25400" cap="flat" cmpd="sng">
              <a:solidFill>
                <a:srgbClr val="8AAFC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0" name="Google Shape;380;p49"/>
            <p:cNvSpPr/>
            <p:nvPr/>
          </p:nvSpPr>
          <p:spPr>
            <a:xfrm>
              <a:off x="4503233" y="1566832"/>
              <a:ext cx="1190096" cy="104318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1" name="Google Shape;381;p49"/>
            <p:cNvSpPr txBox="1"/>
            <p:nvPr/>
          </p:nvSpPr>
          <p:spPr>
            <a:xfrm>
              <a:off x="4503224" y="1566826"/>
              <a:ext cx="1295400" cy="1043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t" anchorCtr="0">
              <a:noAutofit/>
            </a:bodyPr>
            <a:lstStyle/>
            <a:p>
              <a:pPr>
                <a:lnSpc>
                  <a:spcPct val="90000"/>
                </a:lnSpc>
                <a:buClr>
                  <a:srgbClr val="000000"/>
                </a:buClr>
                <a:buSzPts val="1600"/>
              </a:pPr>
              <a:r>
                <a:rPr lang="nb-NO" sz="160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Tilbakemelding</a:t>
              </a:r>
            </a:p>
            <a:p>
              <a:pPr>
                <a:lnSpc>
                  <a:spcPct val="90000"/>
                </a:lnSpc>
                <a:buClr>
                  <a:srgbClr val="000000"/>
                </a:buClr>
                <a:buSzPts val="1600"/>
              </a:pPr>
              <a:r>
                <a:rPr lang="nb-NO" sz="160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Faglig innspill</a:t>
              </a:r>
            </a:p>
            <a:p>
              <a:pPr>
                <a:lnSpc>
                  <a:spcPct val="90000"/>
                </a:lnSpc>
                <a:buClr>
                  <a:srgbClr val="000000"/>
                </a:buClr>
                <a:buSzPts val="1600"/>
              </a:pPr>
              <a:r>
                <a:rPr lang="nb-NO" sz="160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Arbeidsmåter </a:t>
              </a:r>
            </a:p>
            <a:p>
              <a:pPr>
                <a:lnSpc>
                  <a:spcPct val="90000"/>
                </a:lnSpc>
                <a:spcBef>
                  <a:spcPts val="560"/>
                </a:spcBef>
                <a:buClr>
                  <a:srgbClr val="000000"/>
                </a:buClr>
                <a:buSzPts val="1600"/>
              </a:pPr>
              <a:r>
                <a:rPr lang="nb-NO" sz="160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Tiltak</a:t>
              </a:r>
            </a:p>
            <a:p>
              <a:pPr>
                <a:lnSpc>
                  <a:spcPct val="90000"/>
                </a:lnSpc>
                <a:buClr>
                  <a:srgbClr val="000000"/>
                </a:buClr>
                <a:buSzPts val="1600"/>
              </a:pPr>
              <a:endParaRPr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2" name="Google Shape;382;p49"/>
            <p:cNvSpPr/>
            <p:nvPr/>
          </p:nvSpPr>
          <p:spPr>
            <a:xfrm>
              <a:off x="5468783" y="1075919"/>
              <a:ext cx="224546" cy="224546"/>
            </a:xfrm>
            <a:prstGeom prst="triangle">
              <a:avLst>
                <a:gd name="adj" fmla="val 100000"/>
              </a:avLst>
            </a:prstGeom>
            <a:solidFill>
              <a:srgbClr val="8AAFC6"/>
            </a:solidFill>
            <a:ln w="25400" cap="flat" cmpd="sng">
              <a:solidFill>
                <a:srgbClr val="8AAFC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3" name="Google Shape;383;p49"/>
            <p:cNvSpPr/>
            <p:nvPr/>
          </p:nvSpPr>
          <p:spPr>
            <a:xfrm rot="5400000">
              <a:off x="6092384" y="812454"/>
              <a:ext cx="792210" cy="1318220"/>
            </a:xfrm>
            <a:prstGeom prst="corner">
              <a:avLst>
                <a:gd name="adj1" fmla="val 16120"/>
                <a:gd name="adj2" fmla="val 16110"/>
              </a:avLst>
            </a:prstGeom>
            <a:solidFill>
              <a:srgbClr val="8AAFC6"/>
            </a:solidFill>
            <a:ln w="25400" cap="flat" cmpd="sng">
              <a:solidFill>
                <a:srgbClr val="8AAFC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4" name="Google Shape;384;p49"/>
            <p:cNvSpPr/>
            <p:nvPr/>
          </p:nvSpPr>
          <p:spPr>
            <a:xfrm>
              <a:off x="5960144" y="1206318"/>
              <a:ext cx="1190096" cy="104318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5" name="Google Shape;385;p49"/>
            <p:cNvSpPr txBox="1"/>
            <p:nvPr/>
          </p:nvSpPr>
          <p:spPr>
            <a:xfrm>
              <a:off x="5960144" y="1206318"/>
              <a:ext cx="1295400" cy="104318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t" anchorCtr="0">
              <a:noAutofit/>
            </a:bodyPr>
            <a:lstStyle/>
            <a:p>
              <a:pPr>
                <a:lnSpc>
                  <a:spcPct val="90000"/>
                </a:lnSpc>
                <a:buClr>
                  <a:srgbClr val="000000"/>
                </a:buClr>
                <a:buSzPts val="1600"/>
              </a:pPr>
              <a:r>
                <a:rPr lang="nb-NO" sz="160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Tilbakemelding</a:t>
              </a:r>
            </a:p>
            <a:p>
              <a:pPr>
                <a:lnSpc>
                  <a:spcPct val="90000"/>
                </a:lnSpc>
                <a:buClr>
                  <a:srgbClr val="000000"/>
                </a:buClr>
                <a:buSzPts val="1600"/>
              </a:pPr>
              <a:r>
                <a:rPr lang="nb-NO" sz="16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Kartlegging</a:t>
              </a:r>
              <a:endParaRPr sz="16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386" name="Google Shape;386;p49"/>
            <p:cNvSpPr/>
            <p:nvPr/>
          </p:nvSpPr>
          <p:spPr>
            <a:xfrm>
              <a:off x="6925694" y="715405"/>
              <a:ext cx="224546" cy="224546"/>
            </a:xfrm>
            <a:prstGeom prst="triangle">
              <a:avLst>
                <a:gd name="adj" fmla="val 100000"/>
              </a:avLst>
            </a:prstGeom>
            <a:solidFill>
              <a:srgbClr val="8AAFC6"/>
            </a:solidFill>
            <a:ln w="25400" cap="flat" cmpd="sng">
              <a:solidFill>
                <a:srgbClr val="8AAFC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49"/>
            <p:cNvSpPr/>
            <p:nvPr/>
          </p:nvSpPr>
          <p:spPr>
            <a:xfrm rot="5400000">
              <a:off x="7549295" y="451940"/>
              <a:ext cx="792210" cy="1318220"/>
            </a:xfrm>
            <a:prstGeom prst="corner">
              <a:avLst>
                <a:gd name="adj1" fmla="val 16120"/>
                <a:gd name="adj2" fmla="val 16110"/>
              </a:avLst>
            </a:prstGeom>
            <a:solidFill>
              <a:srgbClr val="8AAFC6"/>
            </a:solidFill>
            <a:ln w="25400" cap="flat" cmpd="sng">
              <a:solidFill>
                <a:srgbClr val="8AAFC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8" name="Google Shape;388;p49"/>
            <p:cNvSpPr/>
            <p:nvPr/>
          </p:nvSpPr>
          <p:spPr>
            <a:xfrm>
              <a:off x="7417055" y="845804"/>
              <a:ext cx="1190096" cy="104318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9" name="Google Shape;389;p49"/>
            <p:cNvSpPr txBox="1"/>
            <p:nvPr/>
          </p:nvSpPr>
          <p:spPr>
            <a:xfrm>
              <a:off x="7417055" y="845804"/>
              <a:ext cx="1190096" cy="104318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t" anchorCtr="0">
              <a:noAutofit/>
            </a:bodyPr>
            <a:lstStyle/>
            <a:p>
              <a:pPr>
                <a:lnSpc>
                  <a:spcPct val="90000"/>
                </a:lnSpc>
                <a:buClr>
                  <a:srgbClr val="000000"/>
                </a:buClr>
                <a:buSzPts val="1800"/>
              </a:pPr>
              <a:r>
                <a:rPr lang="nb-NO" sz="170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Resultater</a:t>
              </a:r>
            </a:p>
            <a:p>
              <a:pPr>
                <a:lnSpc>
                  <a:spcPct val="90000"/>
                </a:lnSpc>
                <a:buClr>
                  <a:srgbClr val="000000"/>
                </a:buClr>
                <a:buSzPts val="1800"/>
              </a:pPr>
              <a:r>
                <a:rPr lang="nb-NO" sz="170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Av skolens</a:t>
              </a:r>
            </a:p>
            <a:p>
              <a:pPr>
                <a:lnSpc>
                  <a:spcPct val="90000"/>
                </a:lnSpc>
                <a:buClr>
                  <a:srgbClr val="000000"/>
                </a:buClr>
                <a:buSzPts val="1800"/>
              </a:pPr>
              <a:r>
                <a:rPr lang="nb-NO" sz="170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innsats</a:t>
              </a:r>
              <a:endParaRPr sz="17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0" name="Google Shape;390;p49"/>
          <p:cNvSpPr txBox="1"/>
          <p:nvPr/>
        </p:nvSpPr>
        <p:spPr>
          <a:xfrm>
            <a:off x="1981075" y="3945342"/>
            <a:ext cx="86045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nb-NO" dirty="0"/>
              <a:t>Dato</a:t>
            </a:r>
            <a:endParaRPr dirty="0"/>
          </a:p>
        </p:txBody>
      </p:sp>
      <p:sp>
        <p:nvSpPr>
          <p:cNvPr id="391" name="Google Shape;391;p49"/>
          <p:cNvSpPr txBox="1"/>
          <p:nvPr/>
        </p:nvSpPr>
        <p:spPr>
          <a:xfrm>
            <a:off x="3708127" y="3568960"/>
            <a:ext cx="96555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nb-NO" dirty="0"/>
              <a:t>Dato</a:t>
            </a:r>
            <a:endParaRPr dirty="0"/>
          </a:p>
        </p:txBody>
      </p:sp>
      <p:sp>
        <p:nvSpPr>
          <p:cNvPr id="392" name="Google Shape;392;p49"/>
          <p:cNvSpPr txBox="1"/>
          <p:nvPr/>
        </p:nvSpPr>
        <p:spPr>
          <a:xfrm>
            <a:off x="5350994" y="3199628"/>
            <a:ext cx="85792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nb-NO" dirty="0"/>
              <a:t>Dato</a:t>
            </a:r>
            <a:endParaRPr dirty="0"/>
          </a:p>
        </p:txBody>
      </p:sp>
      <p:sp>
        <p:nvSpPr>
          <p:cNvPr id="393" name="Google Shape;393;p49"/>
          <p:cNvSpPr txBox="1"/>
          <p:nvPr/>
        </p:nvSpPr>
        <p:spPr>
          <a:xfrm>
            <a:off x="6952429" y="2813135"/>
            <a:ext cx="86409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nb-NO" dirty="0"/>
              <a:t>Dato</a:t>
            </a:r>
            <a:endParaRPr dirty="0"/>
          </a:p>
        </p:txBody>
      </p:sp>
      <p:sp>
        <p:nvSpPr>
          <p:cNvPr id="394" name="Google Shape;394;p49"/>
          <p:cNvSpPr txBox="1"/>
          <p:nvPr/>
        </p:nvSpPr>
        <p:spPr>
          <a:xfrm>
            <a:off x="8606549" y="2475320"/>
            <a:ext cx="102591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nb-NO" dirty="0"/>
              <a:t>Dato</a:t>
            </a:r>
            <a:endParaRPr dirty="0"/>
          </a:p>
        </p:txBody>
      </p:sp>
      <p:sp>
        <p:nvSpPr>
          <p:cNvPr id="395" name="Google Shape;395;p49"/>
          <p:cNvSpPr txBox="1"/>
          <p:nvPr/>
        </p:nvSpPr>
        <p:spPr>
          <a:xfrm>
            <a:off x="10220054" y="2071667"/>
            <a:ext cx="124652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nb-NO" dirty="0"/>
              <a:t>Dato</a:t>
            </a:r>
            <a:endParaRPr dirty="0"/>
          </a:p>
        </p:txBody>
      </p:sp>
      <p:sp>
        <p:nvSpPr>
          <p:cNvPr id="396" name="Google Shape;396;p49"/>
          <p:cNvSpPr txBox="1"/>
          <p:nvPr/>
        </p:nvSpPr>
        <p:spPr>
          <a:xfrm>
            <a:off x="1931278" y="6368534"/>
            <a:ext cx="456255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nb-NO" dirty="0"/>
              <a:t>Skolens fellestid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5B6C083-1615-4C88-AFB1-2807EBC4D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Sammen om forskning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3335D40-42DC-4F7D-9023-357738DB93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nb-NO" dirty="0"/>
              <a:t>Metoden er utviklet i et forskningsprosjekt finansiert av Forskningsrådet, Kommunene </a:t>
            </a:r>
            <a:r>
              <a:rPr kumimoji="0" lang="nb-NO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Iveland, Lillesand</a:t>
            </a:r>
            <a:r>
              <a:rPr lang="nb-NO" dirty="0">
                <a:solidFill>
                  <a:prstClr val="black"/>
                </a:solidFill>
              </a:rPr>
              <a:t>, Kristiansand </a:t>
            </a:r>
            <a:r>
              <a:rPr kumimoji="0" lang="nb-NO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og Vennesla og Universitetet i Agder</a:t>
            </a:r>
          </a:p>
          <a:p>
            <a:pPr>
              <a:defRPr/>
            </a:pPr>
            <a:r>
              <a:rPr lang="nb-NO" dirty="0">
                <a:solidFill>
                  <a:prstClr val="black"/>
                </a:solidFill>
              </a:rPr>
              <a:t>Prosjekteier har vært Vennesla kommune og styringsgruppa for prosjektet har bestått av tillitsvalgte og kommunalsjefer for oppvekst i deltagerkommunene. Prosjektleder har vært tilknyttet Universitetet i Agder.</a:t>
            </a:r>
          </a:p>
          <a:p>
            <a:pPr>
              <a:defRPr/>
            </a:pPr>
            <a:r>
              <a:rPr lang="nb-NO" dirty="0">
                <a:solidFill>
                  <a:prstClr val="black"/>
                </a:solidFill>
                <a:latin typeface="Calibri" panose="020F0502020204030204"/>
              </a:rPr>
              <a:t>Syv skoler med skoleledelse og personalet har vært med på å utvikle arbeidsmåter og tiltak som formidles videre på denne nettsiden</a:t>
            </a:r>
          </a:p>
          <a:p>
            <a:pPr>
              <a:defRPr/>
            </a:pPr>
            <a:r>
              <a:rPr lang="nb-NO" dirty="0">
                <a:solidFill>
                  <a:prstClr val="black"/>
                </a:solidFill>
                <a:latin typeface="Calibri" panose="020F0502020204030204"/>
              </a:rPr>
              <a:t>To referansegrupper har sikret relevansen i innholdet for at metoden på best mulig måte kan støtte arbeidet med å styrke skolens inkluderende fellesskap</a:t>
            </a:r>
          </a:p>
          <a:p>
            <a:pPr marL="0" indent="0">
              <a:buNone/>
            </a:pPr>
            <a:r>
              <a:rPr lang="nb-NO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09000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0482" y="187725"/>
            <a:ext cx="7581648" cy="5482205"/>
          </a:xfrm>
          <a:prstGeom prst="rect">
            <a:avLst/>
          </a:prstGeom>
        </p:spPr>
      </p:pic>
      <p:sp>
        <p:nvSpPr>
          <p:cNvPr id="9" name="TekstSylinder 8"/>
          <p:cNvSpPr txBox="1"/>
          <p:nvPr/>
        </p:nvSpPr>
        <p:spPr>
          <a:xfrm>
            <a:off x="3100482" y="5898996"/>
            <a:ext cx="80029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/>
              <a:t>Figur 1: Ulike definisjoner av inkludering og deres hierarkiske relasjoner (</a:t>
            </a:r>
            <a:r>
              <a:rPr lang="nb-NO" sz="1400" dirty="0" err="1"/>
              <a:t>Göranson</a:t>
            </a:r>
            <a:r>
              <a:rPr lang="nb-NO" sz="1400" dirty="0"/>
              <a:t> og </a:t>
            </a:r>
            <a:r>
              <a:rPr lang="nb-NO" sz="1400" dirty="0" err="1"/>
              <a:t>Nilholm</a:t>
            </a:r>
            <a:r>
              <a:rPr lang="nb-NO" sz="1400" dirty="0"/>
              <a:t>, 2014)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94E7F463-7B15-43D6-8A84-089B46D697FE}"/>
              </a:ext>
            </a:extLst>
          </p:cNvPr>
          <p:cNvSpPr txBox="1"/>
          <p:nvPr/>
        </p:nvSpPr>
        <p:spPr>
          <a:xfrm>
            <a:off x="193040" y="335280"/>
            <a:ext cx="38303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/>
              <a:t>Metodens inkluderingsbegrep</a:t>
            </a:r>
          </a:p>
          <a:p>
            <a:endParaRPr lang="nb-NO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3200" dirty="0"/>
              <a:t>Fokus på inkluderende fellesskap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3200" dirty="0"/>
              <a:t>Forventningers betydning for fellesskapet</a:t>
            </a:r>
          </a:p>
        </p:txBody>
      </p:sp>
    </p:spTree>
    <p:extLst>
      <p:ext uri="{BB962C8B-B14F-4D97-AF65-F5344CB8AC3E}">
        <p14:creationId xmlns:p14="http://schemas.microsoft.com/office/powerpoint/2010/main" val="2267220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608B5E4-CDC7-49CD-A72D-B4E2667EC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/>
              <a:t>Skoler har ulike lokale forutsetninger for inkludering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C7255BB-C607-42BA-83F3-0B14C66B7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4729163"/>
          </a:xfrm>
        </p:spPr>
        <p:txBody>
          <a:bodyPr>
            <a:normAutofit fontScale="85000" lnSpcReduction="20000"/>
          </a:bodyPr>
          <a:lstStyle/>
          <a:p>
            <a:r>
              <a:rPr lang="nb-NO" dirty="0"/>
              <a:t>Hvordan det lokale fellesskapet fungerer, påvirker skolen. </a:t>
            </a:r>
          </a:p>
          <a:p>
            <a:pPr lvl="1"/>
            <a:r>
              <a:rPr lang="nb-NO" dirty="0"/>
              <a:t>Noen lokalmiljø styrker skolens inkludering, andre hemmer. </a:t>
            </a:r>
          </a:p>
          <a:p>
            <a:pPr lvl="1"/>
            <a:r>
              <a:rPr lang="nb-NO" dirty="0"/>
              <a:t>Det har noe å si at voksne kan være sammen på tvers av organisasjoner og familier. </a:t>
            </a:r>
          </a:p>
          <a:p>
            <a:r>
              <a:rPr lang="nb-NO" dirty="0"/>
              <a:t>Hva er skolens forventninger til foreldrene?</a:t>
            </a:r>
          </a:p>
          <a:p>
            <a:pPr lvl="1"/>
            <a:r>
              <a:rPr lang="nb-NO" dirty="0"/>
              <a:t>Er foreldre inkluderende i møte med barn i lokalmiljøet? Er idrettslagene for alle? Fyller foreldrene bilen og tar med barn til ulike arrangementer – også de barna der foreldrene ikke makter? Snakker de voksne fint om skolen, lærere og andre familier? Skolen trenger støttende lokalmiljø for å utvikle seg til inkluderende fellesskap.</a:t>
            </a:r>
          </a:p>
          <a:p>
            <a:r>
              <a:rPr lang="nb-NO" dirty="0"/>
              <a:t>Det har også noe å si at skolens personale er kjent med lokalmiljøet der elevene vokser opp. </a:t>
            </a:r>
          </a:p>
          <a:p>
            <a:pPr lvl="1"/>
            <a:r>
              <a:rPr lang="nb-NO" dirty="0"/>
              <a:t>Da kan de bruke referanser til natur, organisasjoner og bedrifter i sin undervisning. </a:t>
            </a:r>
          </a:p>
          <a:p>
            <a:pPr lvl="1"/>
            <a:r>
              <a:rPr lang="nb-NO" dirty="0"/>
              <a:t>Positiv omtale og tilknytning til lokalmiljøet har betydning for hvordan personalet tar ansvar for elevenes læring og deres elevsyn.</a:t>
            </a:r>
          </a:p>
          <a:p>
            <a:r>
              <a:rPr lang="nb-NO" dirty="0"/>
              <a:t>Å utvikle skolen videre som inkluderende fellesskap, handler om å ta hensyn til elevenes lokale oppvekstmiljø, og bruke det for å styrke det elevene har felles</a:t>
            </a:r>
          </a:p>
          <a:p>
            <a:pPr lvl="0"/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2749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F3B4765-66C6-4D9C-AE55-2895B697D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4235"/>
          </a:xfrm>
        </p:spPr>
        <p:txBody>
          <a:bodyPr>
            <a:noAutofit/>
          </a:bodyPr>
          <a:lstStyle/>
          <a:p>
            <a:r>
              <a:rPr lang="nb-NO" sz="3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Lokalmiljøet synes i klasserommet </a:t>
            </a:r>
            <a:br>
              <a:rPr lang="nb-NO" sz="3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nb-NO" sz="320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6E88C13-4F3B-47A6-8041-F208F52EE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5089"/>
            <a:ext cx="10515600" cy="4721874"/>
          </a:xfrm>
        </p:spPr>
        <p:txBody>
          <a:bodyPr>
            <a:normAutofit fontScale="925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Skolene bør være oppmerksomme på:</a:t>
            </a:r>
            <a:endParaRPr kumimoji="0" lang="nb-NO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1">
              <a:spcBef>
                <a:spcPts val="1000"/>
              </a:spcBef>
              <a:defRPr/>
            </a:pPr>
            <a:r>
              <a:rPr kumimoji="0" lang="nb-NO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Er grupperinger i elevfellesskapet åpne eller lukkede?</a:t>
            </a:r>
          </a:p>
          <a:p>
            <a:pPr lvl="1">
              <a:spcBef>
                <a:spcPts val="1000"/>
              </a:spcBef>
              <a:defRPr/>
            </a:pPr>
            <a:r>
              <a:rPr kumimoji="0" lang="nb-NO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Samler eller splitter elevenes ulike fritidsaktiviteter fellesskapet på skolen?</a:t>
            </a:r>
          </a:p>
          <a:p>
            <a:pPr lvl="1">
              <a:spcBef>
                <a:spcPts val="1000"/>
              </a:spcBef>
              <a:defRPr/>
            </a:pPr>
            <a:r>
              <a:rPr kumimoji="0" lang="nb-NO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Hvordan er elevers sosiale forbindelseslinjer utenfor lokalmiljøet?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nb-NO" dirty="0">
              <a:solidFill>
                <a:prstClr val="black"/>
              </a:solidFill>
              <a:latin typeface="Calibri" panose="020F0502020204030204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 ser at:</a:t>
            </a:r>
          </a:p>
          <a:p>
            <a:pPr lvl="1">
              <a:defRPr/>
            </a:pPr>
            <a:r>
              <a:rPr kumimoji="0" lang="nb-NO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Elever med få felles referanser til lokalmiljø og fritidsaktiviteter, er mindre     fokusert, forstyrrer hverandre og er generelt mer urolige sammen</a:t>
            </a:r>
          </a:p>
          <a:p>
            <a:pPr lvl="1">
              <a:defRPr/>
            </a:pPr>
            <a:r>
              <a:rPr kumimoji="0" lang="nb-NO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Elever med mange felles referanser til lokalmiljø og fritidsaktiviteter er mer fokusert, understøtter hverandre i fortellinger fra dagliglivet og er generelt rolige sammen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nb-NO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                                                 (Funn fra School-In prosjektet)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61065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6189C5D-6355-4454-B335-F31962BEF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Lokal forankring og forventningers betydning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9C3F69A-3C15-4434-A6F7-38FAB100F8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4960"/>
            <a:ext cx="10515600" cy="5039360"/>
          </a:xfrm>
        </p:spPr>
        <p:txBody>
          <a:bodyPr>
            <a:normAutofit/>
          </a:bodyPr>
          <a:lstStyle/>
          <a:p>
            <a:pPr marL="176213" marR="0" lvl="0" indent="-176213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Verdana"/>
              <a:buChar char="•"/>
              <a:tabLst/>
              <a:defRPr/>
            </a:pPr>
            <a:r>
              <a:rPr kumimoji="0" lang="nb-NO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Verdana"/>
                <a:sym typeface="Verdana"/>
              </a:rPr>
              <a:t>Vi vet at forventninger til hverandre i personalet og til elevene har betydning</a:t>
            </a:r>
            <a:endParaRPr kumimoji="0" lang="nb-NO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Verdana"/>
              <a:sym typeface="Verdana"/>
            </a:endParaRPr>
          </a:p>
          <a:p>
            <a:pPr marL="176213" marR="0" lvl="0" indent="-176213" algn="l" defTabSz="914400" rtl="0" eaLnBrk="1" fontAlgn="auto" latinLnBrk="0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Verdana"/>
              <a:buChar char="•"/>
              <a:tabLst/>
              <a:defRPr/>
            </a:pPr>
            <a:r>
              <a:rPr kumimoji="0" lang="nb-NO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Verdana"/>
                <a:sym typeface="Verdana"/>
              </a:rPr>
              <a:t>Vi senker våre forventninger til ulike grupper elever (Diamond m. fl. 2004)</a:t>
            </a:r>
            <a:endParaRPr kumimoji="0" lang="nb-NO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Verdana"/>
              <a:sym typeface="Verdana"/>
            </a:endParaRPr>
          </a:p>
          <a:p>
            <a:pPr marL="539750" marR="0" lvl="1" indent="-184150" algn="l" defTabSz="914400" rtl="0" eaLnBrk="1" fontAlgn="auto" latinLnBrk="0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Verdana"/>
              <a:buChar char="•"/>
              <a:tabLst/>
              <a:defRPr/>
            </a:pPr>
            <a:r>
              <a:rPr kumimoji="0" lang="nb-NO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Verdana"/>
                <a:sym typeface="Verdana"/>
              </a:rPr>
              <a:t>I noen land </a:t>
            </a:r>
            <a:r>
              <a:rPr lang="nb-NO" sz="2000" kern="0" dirty="0">
                <a:solidFill>
                  <a:srgbClr val="000000"/>
                </a:solidFill>
                <a:latin typeface="Verdana"/>
                <a:ea typeface="Verdana"/>
                <a:sym typeface="Verdana"/>
              </a:rPr>
              <a:t>er det etnisitet som avgjør hva som forventes</a:t>
            </a:r>
            <a:endParaRPr kumimoji="0" lang="nb-NO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Verdana"/>
              <a:sym typeface="Verdana"/>
            </a:endParaRPr>
          </a:p>
          <a:p>
            <a:pPr marL="539750" marR="0" lvl="1" indent="-184150" algn="l" defTabSz="914400" rtl="0" eaLnBrk="1" fontAlgn="auto" latinLnBrk="0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Verdana"/>
              <a:buChar char="•"/>
              <a:tabLst/>
              <a:defRPr/>
            </a:pPr>
            <a:r>
              <a:rPr kumimoji="0" lang="nb-NO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Verdana"/>
                <a:sym typeface="Verdana"/>
              </a:rPr>
              <a:t>I Norge er det kanskje også etnisitet? Eller handler det om elevene skal ta yrkesfag? – deres sosioøkonomisk bakgrunn? – diagnoser? – kjønn?</a:t>
            </a:r>
            <a:endParaRPr kumimoji="0" lang="nb-NO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Verdana"/>
              <a:sym typeface="Verdana"/>
            </a:endParaRPr>
          </a:p>
          <a:p>
            <a:pPr marL="176213" marR="0" lvl="0" indent="-176213" algn="l" defTabSz="914400" rtl="0" eaLnBrk="1" fontAlgn="auto" latinLnBrk="0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Verdana"/>
              <a:buChar char="•"/>
              <a:tabLst/>
              <a:defRPr/>
            </a:pPr>
            <a:r>
              <a:rPr kumimoji="0" lang="nb-NO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Verdana"/>
                <a:sym typeface="Verdana"/>
              </a:rPr>
              <a:t>Forventningsstrukturer etableres i skoleorganisasjonen og formes av hvordan lokale forventninger oppfattes av personalet</a:t>
            </a:r>
          </a:p>
          <a:p>
            <a:pPr marL="176213" marR="0" lvl="0" indent="-176213" algn="l" defTabSz="914400" rtl="0" eaLnBrk="1" fontAlgn="auto" latinLnBrk="0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Verdana"/>
              <a:buChar char="•"/>
              <a:tabLst/>
              <a:defRPr/>
            </a:pPr>
            <a:r>
              <a:rPr kumimoji="0" lang="nb-NO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Verdana"/>
                <a:cs typeface="Verdana"/>
                <a:sym typeface="Verdana"/>
              </a:rPr>
              <a:t>Lærere og elever utvikler sin rolle i  møte med forventningene til atferd i organisasjonen (</a:t>
            </a:r>
            <a:r>
              <a:rPr kumimoji="0" lang="nb-NO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Verdana"/>
                <a:cs typeface="Verdana"/>
                <a:sym typeface="Verdana"/>
              </a:rPr>
              <a:t>Fend</a:t>
            </a:r>
            <a:r>
              <a:rPr kumimoji="0" lang="nb-NO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Verdana"/>
                <a:cs typeface="Verdana"/>
                <a:sym typeface="Verdana"/>
              </a:rPr>
              <a:t>, 2006)</a:t>
            </a:r>
            <a:endParaRPr kumimoji="0" lang="nb-NO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Verdana"/>
              <a:sym typeface="Verdana"/>
            </a:endParaRPr>
          </a:p>
          <a:p>
            <a:pPr marL="176213" marR="0" lvl="0" indent="-176213" algn="l" defTabSz="914400" rtl="0" eaLnBrk="1" fontAlgn="auto" latinLnBrk="0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Verdana"/>
              <a:buChar char="•"/>
              <a:tabLst/>
              <a:defRPr/>
            </a:pPr>
            <a:r>
              <a:rPr kumimoji="0" lang="nb-NO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Verdana"/>
                <a:cs typeface="Verdana"/>
                <a:sym typeface="Verdana"/>
              </a:rPr>
              <a:t>Forventningsstrukturene oppdrar til skolens lærerrolle, voksenrolle og elevrolle</a:t>
            </a:r>
          </a:p>
          <a:p>
            <a:pPr marL="176213" marR="0" lvl="0" indent="-176213" algn="l" defTabSz="914400" rtl="0" eaLnBrk="1" fontAlgn="auto" latinLnBrk="0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Verdana"/>
              <a:buChar char="•"/>
              <a:tabLst/>
              <a:defRPr/>
            </a:pPr>
            <a:r>
              <a:rPr lang="nb-NO" sz="2000" kern="0" dirty="0">
                <a:solidFill>
                  <a:srgbClr val="000000"/>
                </a:solidFill>
                <a:latin typeface="Verdana"/>
                <a:ea typeface="Verdana"/>
                <a:sym typeface="Verdana"/>
              </a:rPr>
              <a:t>Forventningene er avgjørende for ansvaret for elevenes læring og elevsyn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12662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Shape 36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vert="horz" wrap="square" lIns="91425" tIns="45700" rIns="91425" bIns="45700" rtlCol="0" anchor="b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</a:pPr>
            <a:r>
              <a:rPr lang="x-none" sz="24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FORSKJELLER mellom to skoler</a:t>
            </a:r>
            <a:r>
              <a:rPr lang="nb-NO" sz="24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 forventninger til kollegiet</a:t>
            </a:r>
            <a:r>
              <a:rPr lang="x-none" sz="24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endParaRPr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1FE3ECE-5ED9-4791-898A-8B2395CD9C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Skolen i sør</a:t>
            </a:r>
          </a:p>
        </p:txBody>
      </p:sp>
      <p:sp>
        <p:nvSpPr>
          <p:cNvPr id="366" name="Shape 366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vert="horz" wrap="square" lIns="91425" tIns="45700" rIns="91425" bIns="45700" rtlCol="0" anchor="t" anchorCtr="0">
            <a:noAutofit/>
          </a:bodyPr>
          <a:lstStyle/>
          <a:p>
            <a:pPr marL="176213" indent="-176213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ts val="1500"/>
              <a:buFont typeface="Verdana"/>
              <a:buChar char="•"/>
            </a:pPr>
            <a:r>
              <a:rPr lang="x-none" sz="2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«Vi bekymrer oss for elever som ikke klarer å ta til seg noe, de stille, utagerende…»</a:t>
            </a:r>
            <a:endParaRPr dirty="0"/>
          </a:p>
          <a:p>
            <a:pPr marL="176213" indent="-176213">
              <a:lnSpc>
                <a:spcPct val="120000"/>
              </a:lnSpc>
              <a:spcBef>
                <a:spcPts val="400"/>
              </a:spcBef>
              <a:buClr>
                <a:schemeClr val="dk1"/>
              </a:buClr>
              <a:buSzPts val="1500"/>
              <a:buFont typeface="Verdana"/>
              <a:buChar char="•"/>
            </a:pPr>
            <a:r>
              <a:rPr lang="x-none" sz="2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«..regner med diagnose»</a:t>
            </a:r>
            <a:endParaRPr dirty="0"/>
          </a:p>
          <a:p>
            <a:pPr marL="176213" indent="-176213">
              <a:lnSpc>
                <a:spcPct val="120000"/>
              </a:lnSpc>
              <a:spcBef>
                <a:spcPts val="400"/>
              </a:spcBef>
              <a:buClr>
                <a:schemeClr val="dk1"/>
              </a:buClr>
              <a:buSzPts val="1500"/>
              <a:buFont typeface="Verdana"/>
              <a:buChar char="•"/>
            </a:pPr>
            <a:r>
              <a:rPr lang="x-none" sz="2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«passer ikke inn hos oss»</a:t>
            </a:r>
            <a:endParaRPr dirty="0"/>
          </a:p>
          <a:p>
            <a:pPr marL="176213" indent="-176213">
              <a:lnSpc>
                <a:spcPct val="120000"/>
              </a:lnSpc>
              <a:spcBef>
                <a:spcPts val="400"/>
              </a:spcBef>
              <a:buClr>
                <a:schemeClr val="dk1"/>
              </a:buClr>
              <a:buSzPts val="1500"/>
              <a:buFont typeface="Verdana"/>
              <a:buChar char="•"/>
            </a:pPr>
            <a:r>
              <a:rPr lang="x-none" sz="2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«vi skyver de litt bort, ikke sant – tar de ut–arbeidsro – men de mister jo tilhørighet da..»</a:t>
            </a:r>
            <a:endParaRPr dirty="0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76BC7934-9783-4292-AF88-30336AB55E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b-NO" dirty="0"/>
              <a:t>Skolen i vest</a:t>
            </a:r>
          </a:p>
        </p:txBody>
      </p:sp>
      <p:sp>
        <p:nvSpPr>
          <p:cNvPr id="367" name="Shape 367"/>
          <p:cNvSpPr txBox="1">
            <a:spLocks noGrp="1"/>
          </p:cNvSpPr>
          <p:nvPr>
            <p:ph sz="quarter" idx="4"/>
          </p:nvPr>
        </p:nvSpPr>
        <p:spPr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vert="horz" wrap="square" lIns="91425" tIns="45700" rIns="91425" bIns="45700" rtlCol="0" anchor="t" anchorCtr="0">
            <a:noAutofit/>
          </a:bodyPr>
          <a:lstStyle/>
          <a:p>
            <a:pPr marL="176213" indent="-176213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ts val="1500"/>
              <a:buFont typeface="Verdana"/>
              <a:buChar char="•"/>
            </a:pPr>
            <a:r>
              <a:rPr lang="x-none" sz="2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«Vi bekymrer oss for elever som går alene»</a:t>
            </a:r>
            <a:endParaRPr dirty="0"/>
          </a:p>
          <a:p>
            <a:pPr marL="176213" indent="-176213">
              <a:lnSpc>
                <a:spcPct val="120000"/>
              </a:lnSpc>
              <a:spcBef>
                <a:spcPts val="400"/>
              </a:spcBef>
              <a:buClr>
                <a:schemeClr val="dk1"/>
              </a:buClr>
              <a:buSzPts val="1500"/>
              <a:buFont typeface="Verdana"/>
              <a:buChar char="•"/>
            </a:pPr>
            <a:r>
              <a:rPr lang="x-none" sz="2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«..vi dytter dem inn i flokken igjen..»</a:t>
            </a:r>
            <a:endParaRPr dirty="0"/>
          </a:p>
          <a:p>
            <a:pPr marL="176213" indent="-176213">
              <a:lnSpc>
                <a:spcPct val="120000"/>
              </a:lnSpc>
              <a:spcBef>
                <a:spcPts val="400"/>
              </a:spcBef>
              <a:buClr>
                <a:schemeClr val="dk1"/>
              </a:buClr>
              <a:buSzPts val="1500"/>
              <a:buFont typeface="Verdana"/>
              <a:buChar char="•"/>
            </a:pPr>
            <a:r>
              <a:rPr lang="x-none" sz="2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«..de må sosialisere seg»</a:t>
            </a:r>
            <a:endParaRPr dirty="0"/>
          </a:p>
          <a:p>
            <a:pPr marL="176213" indent="-176213">
              <a:lnSpc>
                <a:spcPct val="120000"/>
              </a:lnSpc>
              <a:spcBef>
                <a:spcPts val="400"/>
              </a:spcBef>
              <a:buClr>
                <a:schemeClr val="dk1"/>
              </a:buClr>
              <a:buSzPts val="1500"/>
              <a:buFont typeface="Verdana"/>
              <a:buChar char="•"/>
            </a:pPr>
            <a:r>
              <a:rPr lang="x-none" sz="2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«vi tar dem på fersken i å gjøre no’ bra»</a:t>
            </a:r>
            <a:endParaRPr dirty="0"/>
          </a:p>
          <a:p>
            <a:pPr marL="176213" indent="-176213">
              <a:lnSpc>
                <a:spcPct val="120000"/>
              </a:lnSpc>
              <a:spcBef>
                <a:spcPts val="400"/>
              </a:spcBef>
              <a:buClr>
                <a:schemeClr val="dk1"/>
              </a:buClr>
              <a:buSzPts val="1500"/>
              <a:buFont typeface="Verdana"/>
              <a:buChar char="•"/>
            </a:pPr>
            <a:r>
              <a:rPr lang="x-none" sz="2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«det hender vi henter de som ikke dukker opp..»</a:t>
            </a:r>
            <a:endParaRPr dirty="0"/>
          </a:p>
        </p:txBody>
      </p:sp>
      <p:sp>
        <p:nvSpPr>
          <p:cNvPr id="368" name="Shape 368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vert="horz" wrap="square" lIns="91425" tIns="45700" rIns="91425" bIns="45700" rtlCol="0" anchor="t" anchorCtr="0">
            <a:noAutofit/>
          </a:bodyPr>
          <a:lstStyle/>
          <a:p>
            <a:pPr algn="l">
              <a:buClr>
                <a:srgbClr val="FFFFFF"/>
              </a:buClr>
            </a:pPr>
            <a:r>
              <a:rPr lang="x-none" sz="8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KLARAS-prosjektet</a:t>
            </a:r>
            <a:endParaRPr/>
          </a:p>
        </p:txBody>
      </p:sp>
      <p:sp>
        <p:nvSpPr>
          <p:cNvPr id="369" name="Shape 36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vert="horz" wrap="square" lIns="91425" tIns="45700" rIns="91425" bIns="45700" rtlCol="0" anchor="t" anchorCtr="0">
            <a:noAutofit/>
          </a:bodyPr>
          <a:lstStyle/>
          <a:p>
            <a:pPr>
              <a:buClr>
                <a:srgbClr val="FFFFFF"/>
              </a:buClr>
            </a:pPr>
            <a:fld id="{00000000-1234-1234-1234-123412341234}" type="slidenum">
              <a:rPr lang="x-none" sz="8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pPr>
                <a:buClr>
                  <a:srgbClr val="FFFFFF"/>
                </a:buClr>
              </a:pPr>
              <a:t>7</a:t>
            </a:fld>
            <a:endParaRPr sz="8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1" name="Shape 356"/>
          <p:cNvSpPr txBox="1"/>
          <p:nvPr/>
        </p:nvSpPr>
        <p:spPr>
          <a:xfrm>
            <a:off x="6094414" y="6334781"/>
            <a:ext cx="4343398" cy="52321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>
              <a:buClr>
                <a:schemeClr val="dk1"/>
              </a:buClr>
            </a:pPr>
            <a:r>
              <a:rPr lang="x-none" sz="14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(Sæbø</a:t>
            </a:r>
            <a:r>
              <a:rPr lang="nb-NO" sz="14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&amp; Midtsundstad</a:t>
            </a:r>
            <a:r>
              <a:rPr lang="x-none" sz="14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201</a:t>
            </a:r>
            <a:r>
              <a:rPr lang="nb-NO" sz="14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x-none" sz="14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)</a:t>
            </a:r>
            <a:endParaRPr dirty="0"/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6CAAA63E-A734-460B-91A5-2672D156016B}"/>
              </a:ext>
            </a:extLst>
          </p:cNvPr>
          <p:cNvSpPr/>
          <p:nvPr/>
        </p:nvSpPr>
        <p:spPr>
          <a:xfrm>
            <a:off x="839788" y="1857375"/>
            <a:ext cx="5157787" cy="6477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5B0AFFFE-BE00-44E6-9FEE-A4252581FECB}"/>
              </a:ext>
            </a:extLst>
          </p:cNvPr>
          <p:cNvSpPr txBox="1"/>
          <p:nvPr/>
        </p:nvSpPr>
        <p:spPr>
          <a:xfrm>
            <a:off x="6172200" y="1857375"/>
            <a:ext cx="5180011" cy="6477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07387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hape 35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89217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45700" rIns="91425" bIns="45700" rtlCol="0" anchor="b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</a:pPr>
            <a:r>
              <a:rPr lang="x-none" sz="24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FORSKJELLER mellom to skoler</a:t>
            </a:r>
            <a:r>
              <a:rPr lang="nb-NO" sz="24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 forventninger til elevrollen</a:t>
            </a:r>
            <a:r>
              <a:rPr lang="x-none" sz="24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endParaRPr dirty="0"/>
          </a:p>
        </p:txBody>
      </p:sp>
      <p:sp>
        <p:nvSpPr>
          <p:cNvPr id="352" name="Shape 352"/>
          <p:cNvSpPr txBox="1">
            <a:spLocks noGrp="1"/>
          </p:cNvSpPr>
          <p:nvPr>
            <p:ph type="body" idx="1"/>
          </p:nvPr>
        </p:nvSpPr>
        <p:spPr>
          <a:xfrm>
            <a:off x="839788" y="1681162"/>
            <a:ext cx="5157787" cy="652463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vert="horz" wrap="square" lIns="91425" tIns="45700" rIns="91425" bIns="45700" rtlCol="0" anchor="t" anchorCtr="0"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ts val="1500"/>
            </a:pPr>
            <a:r>
              <a:rPr lang="nb-NO" sz="2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Skolen i sør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ts val="1500"/>
            </a:pPr>
            <a:endParaRPr lang="nb-NO" sz="20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ts val="1500"/>
            </a:pPr>
            <a:r>
              <a:rPr lang="x-none" sz="2000" b="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«Vi ønsker oss engasjerte elever»</a:t>
            </a:r>
            <a:endParaRPr b="0" dirty="0"/>
          </a:p>
          <a:p>
            <a:pPr marL="176213" indent="-176213">
              <a:lnSpc>
                <a:spcPct val="120000"/>
              </a:lnSpc>
              <a:spcBef>
                <a:spcPts val="400"/>
              </a:spcBef>
              <a:buClr>
                <a:schemeClr val="dk1"/>
              </a:buClr>
              <a:buSzPts val="1500"/>
              <a:buFont typeface="Verdana"/>
              <a:buChar char="•"/>
            </a:pPr>
            <a:r>
              <a:rPr lang="x-none" sz="2000" b="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«Noen klasser deltar ikke – andre klasser deltar»</a:t>
            </a:r>
            <a:endParaRPr b="0" dirty="0"/>
          </a:p>
          <a:p>
            <a:pPr marL="176213" indent="-176213">
              <a:lnSpc>
                <a:spcPct val="120000"/>
              </a:lnSpc>
              <a:spcBef>
                <a:spcPts val="400"/>
              </a:spcBef>
              <a:buClr>
                <a:schemeClr val="dk1"/>
              </a:buClr>
              <a:buSzPts val="1500"/>
              <a:buFont typeface="Verdana"/>
              <a:buChar char="•"/>
            </a:pPr>
            <a:r>
              <a:rPr lang="x-none" sz="2000" b="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«Noen klasser er gode til å arbeide selvstendig»</a:t>
            </a:r>
            <a:endParaRPr b="0" dirty="0"/>
          </a:p>
          <a:p>
            <a:pPr marL="176213" indent="-176213">
              <a:lnSpc>
                <a:spcPct val="120000"/>
              </a:lnSpc>
              <a:spcBef>
                <a:spcPts val="400"/>
              </a:spcBef>
              <a:buClr>
                <a:schemeClr val="dk1"/>
              </a:buClr>
              <a:buSzPts val="1500"/>
              <a:buFont typeface="Verdana"/>
              <a:buChar char="•"/>
            </a:pPr>
            <a:r>
              <a:rPr lang="x-none" sz="2000" b="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«Klasser er ulike…»</a:t>
            </a:r>
            <a:endParaRPr b="0" dirty="0"/>
          </a:p>
          <a:p>
            <a:pPr marL="176213" indent="-176213">
              <a:lnSpc>
                <a:spcPct val="120000"/>
              </a:lnSpc>
              <a:spcBef>
                <a:spcPts val="480"/>
              </a:spcBef>
              <a:buClr>
                <a:schemeClr val="dk1"/>
              </a:buClr>
              <a:buNone/>
            </a:pPr>
            <a:endParaRPr sz="24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176213" indent="-176213">
              <a:lnSpc>
                <a:spcPct val="120000"/>
              </a:lnSpc>
              <a:spcBef>
                <a:spcPts val="560"/>
              </a:spcBef>
              <a:buClr>
                <a:schemeClr val="dk1"/>
              </a:buClr>
              <a:buNone/>
            </a:pPr>
            <a:endParaRPr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53" name="Shape 353"/>
          <p:cNvSpPr txBox="1"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2462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vert="horz" wrap="square" lIns="91425" tIns="45700" rIns="91425" bIns="45700" rtlCol="0" anchor="t" anchorCtr="0"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ts val="1500"/>
            </a:pPr>
            <a:r>
              <a:rPr lang="nb-NO" sz="2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Skolen i vest</a:t>
            </a:r>
          </a:p>
          <a:p>
            <a:pPr marL="176213" indent="-176213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ts val="1500"/>
              <a:buFont typeface="Verdana"/>
              <a:buChar char="•"/>
            </a:pPr>
            <a:endParaRPr lang="nb-NO" sz="20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176213" indent="-176213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ts val="1500"/>
              <a:buFont typeface="Verdana"/>
              <a:buChar char="•"/>
            </a:pPr>
            <a:r>
              <a:rPr lang="x-none" sz="2000" b="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«Vi ønsker å engasjere elevene»</a:t>
            </a:r>
            <a:endParaRPr b="0" dirty="0"/>
          </a:p>
          <a:p>
            <a:pPr marL="176213" indent="-176213">
              <a:lnSpc>
                <a:spcPct val="120000"/>
              </a:lnSpc>
              <a:spcBef>
                <a:spcPts val="400"/>
              </a:spcBef>
              <a:buClr>
                <a:schemeClr val="dk1"/>
              </a:buClr>
              <a:buSzPts val="1500"/>
              <a:buFont typeface="Verdana"/>
              <a:buChar char="•"/>
            </a:pPr>
            <a:r>
              <a:rPr lang="x-none" sz="2000" b="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«Vi øver opp klasser til deltagelse – inviterer/oppmuntrer»</a:t>
            </a:r>
            <a:endParaRPr b="0" dirty="0"/>
          </a:p>
          <a:p>
            <a:pPr marL="176213" indent="-176213">
              <a:lnSpc>
                <a:spcPct val="120000"/>
              </a:lnSpc>
              <a:spcBef>
                <a:spcPts val="400"/>
              </a:spcBef>
              <a:buClr>
                <a:schemeClr val="dk1"/>
              </a:buClr>
              <a:buSzPts val="1500"/>
              <a:buFont typeface="Verdana"/>
              <a:buChar char="•"/>
            </a:pPr>
            <a:r>
              <a:rPr lang="x-none" sz="2000" b="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«Vi øver på at klassen arbeider selvstendig»</a:t>
            </a:r>
            <a:endParaRPr b="0" dirty="0"/>
          </a:p>
          <a:p>
            <a:pPr marL="176213" indent="-176213">
              <a:lnSpc>
                <a:spcPct val="120000"/>
              </a:lnSpc>
              <a:spcBef>
                <a:spcPts val="400"/>
              </a:spcBef>
              <a:buClr>
                <a:schemeClr val="dk1"/>
              </a:buClr>
              <a:buSzPts val="1500"/>
              <a:buFont typeface="Verdana"/>
              <a:buChar char="•"/>
            </a:pPr>
            <a:r>
              <a:rPr lang="x-none" sz="2000" b="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«Teamet vet hvordan klassen skal ha det..»</a:t>
            </a:r>
            <a:endParaRPr b="0" dirty="0"/>
          </a:p>
        </p:txBody>
      </p:sp>
      <p:sp>
        <p:nvSpPr>
          <p:cNvPr id="354" name="Shape 35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vert="horz" wrap="square" lIns="91425" tIns="45700" rIns="91425" bIns="45700" rtlCol="0" anchor="t" anchorCtr="0">
            <a:noAutofit/>
          </a:bodyPr>
          <a:lstStyle/>
          <a:p>
            <a:pPr algn="l">
              <a:buClr>
                <a:srgbClr val="FFFFFF"/>
              </a:buClr>
            </a:pPr>
            <a:r>
              <a:rPr lang="x-none" sz="8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KLARAS-prosjektet</a:t>
            </a:r>
            <a:endParaRPr/>
          </a:p>
        </p:txBody>
      </p:sp>
      <p:sp>
        <p:nvSpPr>
          <p:cNvPr id="355" name="Shape 35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vert="horz" wrap="square" lIns="91425" tIns="45700" rIns="91425" bIns="45700" rtlCol="0" anchor="t" anchorCtr="0">
            <a:noAutofit/>
          </a:bodyPr>
          <a:lstStyle/>
          <a:p>
            <a:pPr>
              <a:buClr>
                <a:srgbClr val="FFFFFF"/>
              </a:buClr>
            </a:pPr>
            <a:fld id="{00000000-1234-1234-1234-123412341234}" type="slidenum">
              <a:rPr lang="x-none" sz="8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pPr>
                <a:buClr>
                  <a:srgbClr val="FFFFFF"/>
                </a:buClr>
              </a:pPr>
              <a:t>8</a:t>
            </a:fld>
            <a:endParaRPr sz="8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56" name="Shape 356"/>
          <p:cNvSpPr txBox="1"/>
          <p:nvPr/>
        </p:nvSpPr>
        <p:spPr>
          <a:xfrm>
            <a:off x="6438901" y="5739194"/>
            <a:ext cx="4343398" cy="52321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>
              <a:buClr>
                <a:schemeClr val="dk1"/>
              </a:buClr>
            </a:pPr>
            <a:r>
              <a:rPr lang="x-none" sz="14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(Sæbø</a:t>
            </a:r>
            <a:r>
              <a:rPr lang="nb-NO" sz="14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&amp; Midtsundstad</a:t>
            </a:r>
            <a:r>
              <a:rPr lang="x-none" sz="14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201</a:t>
            </a:r>
            <a:r>
              <a:rPr lang="nb-NO" sz="14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x-none" sz="14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)</a:t>
            </a:r>
            <a:endParaRPr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9E3245DF-F5FF-4D5C-97E8-D9456C069677}"/>
              </a:ext>
            </a:extLst>
          </p:cNvPr>
          <p:cNvSpPr txBox="1"/>
          <p:nvPr/>
        </p:nvSpPr>
        <p:spPr>
          <a:xfrm>
            <a:off x="839788" y="2333625"/>
            <a:ext cx="5157787" cy="32670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AE05E30A-7C39-4947-9AF9-3A646D58D102}"/>
              </a:ext>
            </a:extLst>
          </p:cNvPr>
          <p:cNvSpPr txBox="1"/>
          <p:nvPr/>
        </p:nvSpPr>
        <p:spPr>
          <a:xfrm>
            <a:off x="6172200" y="2333625"/>
            <a:ext cx="5180012" cy="32670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61674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lysbildenummer 5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4AA50A-6833-4B50-B63A-786E4C1831D5}" type="slidenum">
              <a:rPr kumimoji="0" lang="nb-N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1" y="912814"/>
            <a:ext cx="8532813" cy="571971"/>
          </a:xfrm>
        </p:spPr>
        <p:txBody>
          <a:bodyPr/>
          <a:lstStyle/>
          <a:p>
            <a:r>
              <a:rPr lang="nb-NO" sz="2800" b="0" dirty="0">
                <a:solidFill>
                  <a:schemeClr val="tx1"/>
                </a:solidFill>
              </a:rPr>
              <a:t>Profesjonsfellesskap og skoleutvikling 3.5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1" y="1763486"/>
            <a:ext cx="8532813" cy="501990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nb-NO" sz="2400" dirty="0">
                <a:latin typeface="+mn-lt"/>
              </a:rPr>
              <a:t>«Alle ansatte i skolen må ta aktivt del i det profesjonelle læringsfellesskapet for å videreutvikle skolen. Det innebærer at fellesskapet </a:t>
            </a:r>
            <a:r>
              <a:rPr lang="nb-NO" sz="2400" b="1" dirty="0">
                <a:solidFill>
                  <a:srgbClr val="C00000"/>
                </a:solidFill>
                <a:latin typeface="+mn-lt"/>
              </a:rPr>
              <a:t>reflekterer</a:t>
            </a:r>
            <a:r>
              <a:rPr lang="nb-NO" sz="2400" b="1" dirty="0">
                <a:latin typeface="+mn-lt"/>
              </a:rPr>
              <a:t> </a:t>
            </a:r>
            <a:r>
              <a:rPr lang="nb-NO" sz="2400" dirty="0">
                <a:latin typeface="+mn-lt"/>
              </a:rPr>
              <a:t>over </a:t>
            </a:r>
            <a:r>
              <a:rPr lang="nb-NO" sz="2400" dirty="0">
                <a:solidFill>
                  <a:schemeClr val="tx1"/>
                </a:solidFill>
                <a:latin typeface="+mn-lt"/>
              </a:rPr>
              <a:t>verdivalg og </a:t>
            </a:r>
            <a:r>
              <a:rPr lang="nb-NO" sz="2400" b="1" dirty="0">
                <a:solidFill>
                  <a:srgbClr val="C00000"/>
                </a:solidFill>
                <a:latin typeface="+mn-lt"/>
              </a:rPr>
              <a:t>utviklingsbehov</a:t>
            </a:r>
            <a:r>
              <a:rPr lang="nb-NO" sz="2400" dirty="0">
                <a:solidFill>
                  <a:schemeClr val="tx1"/>
                </a:solidFill>
                <a:latin typeface="+mn-lt"/>
              </a:rPr>
              <a:t>, og bruker forskning, erfaringsbasert kunnskap og etiske vurderinger som grunnlag for målrettede tiltak»</a:t>
            </a:r>
            <a:r>
              <a:rPr lang="nb-NO" sz="2400" dirty="0">
                <a:solidFill>
                  <a:srgbClr val="D2002B"/>
                </a:solidFill>
                <a:latin typeface="+mn-lt"/>
              </a:rPr>
              <a:t> </a:t>
            </a:r>
            <a:r>
              <a:rPr lang="nb-NO" sz="2400" dirty="0">
                <a:solidFill>
                  <a:schemeClr val="tx1"/>
                </a:solidFill>
                <a:latin typeface="+mn-lt"/>
              </a:rPr>
              <a:t>(Overordnet del, 3.5)</a:t>
            </a:r>
          </a:p>
          <a:p>
            <a:pPr marL="0" indent="0">
              <a:lnSpc>
                <a:spcPct val="150000"/>
              </a:lnSpc>
              <a:buNone/>
            </a:pPr>
            <a:endParaRPr lang="nb-NO" sz="2400" dirty="0">
              <a:solidFill>
                <a:schemeClr val="tx1"/>
              </a:solidFill>
              <a:latin typeface="+mn-l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nb-NO" sz="2400" dirty="0">
                <a:solidFill>
                  <a:schemeClr val="tx1"/>
                </a:solidFill>
                <a:latin typeface="+mn-lt"/>
              </a:rPr>
              <a:t>For å kunne reflektere over utviklingsbehov trenger vi refleksjon på 2. ordens nivå</a:t>
            </a:r>
          </a:p>
          <a:p>
            <a:endParaRPr lang="nb-NO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961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UiA - Ly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smal_aase_kompetanse" id="{EE1CA585-96C9-6549-AD62-C1F98B70B7F0}" vid="{B4C9B46E-BCA9-8E4A-BF35-1DCCB59BA24C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998</Words>
  <Application>Microsoft Office PowerPoint</Application>
  <PresentationFormat>Widescreen</PresentationFormat>
  <Paragraphs>129</Paragraphs>
  <Slides>11</Slides>
  <Notes>6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2</vt:i4>
      </vt:variant>
      <vt:variant>
        <vt:lpstr>Lysbildetitler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Helvetica</vt:lpstr>
      <vt:lpstr>Verdana</vt:lpstr>
      <vt:lpstr>Office-tema</vt:lpstr>
      <vt:lpstr>UiA - Lys</vt:lpstr>
      <vt:lpstr>Presentasjon av School-In En arbeidsmetode for utvikling av inkluderende fellesskap </vt:lpstr>
      <vt:lpstr>Sammen om forskning</vt:lpstr>
      <vt:lpstr>PowerPoint-presentasjon</vt:lpstr>
      <vt:lpstr>Skoler har ulike lokale forutsetninger for inkludering</vt:lpstr>
      <vt:lpstr>Lokalmiljøet synes i klasserommet  </vt:lpstr>
      <vt:lpstr>Lokal forankring og forventningers betydning</vt:lpstr>
      <vt:lpstr>FORSKJELLER mellom to skolers forventninger til kollegiet:</vt:lpstr>
      <vt:lpstr>FORSKJELLER mellom to skolers forventninger til elevrollen:</vt:lpstr>
      <vt:lpstr>Profesjonsfellesskap og skoleutvikling 3.5</vt:lpstr>
      <vt:lpstr>Refleksjon som forutsetning for utvikling?</vt:lpstr>
      <vt:lpstr>Arbeidsprosessen  kan organiseres på et semester eller to Her kan dere skrive datoer der School-In er tema for fellessamlingene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Presentasjon av School-In En metode for utvikling av inkluderende fellesskap</dc:title>
  <dc:creator>Jorunn Midtsundstad</dc:creator>
  <cp:lastModifiedBy>Jorunn Midtsundstad</cp:lastModifiedBy>
  <cp:revision>10</cp:revision>
  <dcterms:created xsi:type="dcterms:W3CDTF">2020-12-04T12:15:12Z</dcterms:created>
  <dcterms:modified xsi:type="dcterms:W3CDTF">2020-12-27T10:35:36Z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4114459-e220-4ae9-b339-4ebe6008cdd4_Enabled">
    <vt:lpwstr>true</vt:lpwstr>
  </property>
  <property fmtid="{D5CDD505-2E9C-101B-9397-08002B2CF9AE}" pid="3" name="MSIP_Label_b4114459-e220-4ae9-b339-4ebe6008cdd4_SetDate">
    <vt:lpwstr>2020-12-04T12:15:12Z</vt:lpwstr>
  </property>
  <property fmtid="{D5CDD505-2E9C-101B-9397-08002B2CF9AE}" pid="4" name="MSIP_Label_b4114459-e220-4ae9-b339-4ebe6008cdd4_Method">
    <vt:lpwstr>Standard</vt:lpwstr>
  </property>
  <property fmtid="{D5CDD505-2E9C-101B-9397-08002B2CF9AE}" pid="5" name="MSIP_Label_b4114459-e220-4ae9-b339-4ebe6008cdd4_Name">
    <vt:lpwstr>b4114459-e220-4ae9-b339-4ebe6008cdd4</vt:lpwstr>
  </property>
  <property fmtid="{D5CDD505-2E9C-101B-9397-08002B2CF9AE}" pid="6" name="MSIP_Label_b4114459-e220-4ae9-b339-4ebe6008cdd4_SiteId">
    <vt:lpwstr>8482881e-3699-4b3f-b135-cf4800bc1efb</vt:lpwstr>
  </property>
  <property fmtid="{D5CDD505-2E9C-101B-9397-08002B2CF9AE}" pid="7" name="MSIP_Label_b4114459-e220-4ae9-b339-4ebe6008cdd4_ActionId">
    <vt:lpwstr>71df7ae9-2a6d-4fd6-a753-555ad95040e0</vt:lpwstr>
  </property>
  <property fmtid="{D5CDD505-2E9C-101B-9397-08002B2CF9AE}" pid="8" name="MSIP_Label_b4114459-e220-4ae9-b339-4ebe6008cdd4_ContentBits">
    <vt:lpwstr>0</vt:lpwstr>
  </property>
</Properties>
</file>